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Lst>
  <p:notesMasterIdLst>
    <p:notesMasterId r:id="rId32"/>
  </p:notesMasterIdLst>
  <p:sldIdLst>
    <p:sldId id="256" r:id="rId2"/>
    <p:sldId id="257" r:id="rId3"/>
    <p:sldId id="258" r:id="rId4"/>
    <p:sldId id="259" r:id="rId5"/>
    <p:sldId id="260" r:id="rId6"/>
    <p:sldId id="261" r:id="rId7"/>
    <p:sldId id="262" r:id="rId8"/>
    <p:sldId id="263" r:id="rId9"/>
    <p:sldId id="283" r:id="rId10"/>
    <p:sldId id="264" r:id="rId11"/>
    <p:sldId id="265" r:id="rId12"/>
    <p:sldId id="266" r:id="rId13"/>
    <p:sldId id="285" r:id="rId14"/>
    <p:sldId id="284"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8A4734C-EE27-40F3-A6E8-E539CC729079}">
  <a:tblStyle styleId="{08A4734C-EE27-40F3-A6E8-E539CC729079}"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466452E4-83CF-402C-B422-8C7035672A4C}" styleName="Table_1">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6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4" name="Shape 4"/>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Shape 6"/>
          <p:cNvSpPr txBox="1">
            <a:spLocks noGrp="1"/>
          </p:cNvSpPr>
          <p:nvPr>
            <p:ph type="ftr" idx="11"/>
          </p:nvPr>
        </p:nvSpPr>
        <p:spPr>
          <a:xfrm>
            <a:off x="0" y="8685211"/>
            <a:ext cx="2971799" cy="457200"/>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7" name="Shape 7"/>
          <p:cNvSpPr txBox="1">
            <a:spLocks noGrp="1"/>
          </p:cNvSpPr>
          <p:nvPr>
            <p:ph type="sldNum" idx="12"/>
          </p:nvPr>
        </p:nvSpPr>
        <p:spPr>
          <a:xfrm>
            <a:off x="3884612" y="8685211"/>
            <a:ext cx="2971799" cy="457200"/>
          </a:xfrm>
          <a:prstGeom prst="rect">
            <a:avLst/>
          </a:prstGeom>
          <a:noFill/>
          <a:ln>
            <a:noFill/>
          </a:ln>
        </p:spPr>
        <p:txBody>
          <a:bodyPr lIns="91425" tIns="45700" rIns="91425" bIns="45700" anchor="b" anchorCtr="0">
            <a:noAutofit/>
          </a:bodyPr>
          <a:lstStyle>
            <a:lvl1pPr marL="0" marR="0" indent="0" algn="r" rtl="0">
              <a:lnSpc>
                <a:spcPct val="100000"/>
              </a:lnSpc>
              <a:spcBef>
                <a:spcPts val="0"/>
              </a:spcBef>
              <a:spcAft>
                <a:spcPts val="0"/>
              </a:spcAft>
              <a:buNone/>
              <a:defRPr sz="1200" b="0" i="0" u="none" strike="noStrike" cap="none" baseline="0">
                <a:solidFill>
                  <a:srgbClr val="000000"/>
                </a:solidFill>
                <a:latin typeface="Arial"/>
                <a:ea typeface="Arial"/>
                <a:cs typeface="Arial"/>
                <a:sym typeface="Arial"/>
              </a:defRPr>
            </a:lvl1pPr>
          </a:lstStyle>
          <a:p>
            <a:pPr marL="0" lvl="0" indent="0">
              <a:spcBef>
                <a:spcPts val="0"/>
              </a:spcBef>
              <a:buClr>
                <a:srgbClr val="000000"/>
              </a:buClr>
              <a:buSzPct val="25000"/>
              <a:buFont typeface="Arial"/>
              <a:buNone/>
            </a:pPr>
            <a:fld id="{00000000-1234-1234-1234-123412341234}" type="slidenum">
              <a:rPr lang="en-US"/>
              <a:t>‹#›</a:t>
            </a:fld>
            <a:endParaRPr lang="en-US"/>
          </a:p>
        </p:txBody>
      </p:sp>
    </p:spTree>
    <p:extLst>
      <p:ext uri="{BB962C8B-B14F-4D97-AF65-F5344CB8AC3E}">
        <p14:creationId xmlns:p14="http://schemas.microsoft.com/office/powerpoint/2010/main" val="314197497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512181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9" name="Shape 16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a:t>Amanda - Historical Consideration: </a:t>
            </a:r>
            <a:r>
              <a:rPr lang="en-US">
                <a:solidFill>
                  <a:schemeClr val="dk1"/>
                </a:solidFill>
              </a:rPr>
              <a:t>Enigma - WWII</a:t>
            </a:r>
          </a:p>
        </p:txBody>
      </p:sp>
      <p:sp>
        <p:nvSpPr>
          <p:cNvPr id="170" name="Shape 170"/>
          <p:cNvSpPr txBox="1">
            <a:spLocks noGrp="1"/>
          </p:cNvSpPr>
          <p:nvPr>
            <p:ph type="sldNum" idx="12"/>
          </p:nvPr>
        </p:nvSpPr>
        <p:spPr>
          <a:xfrm>
            <a:off x="3884612" y="8685211"/>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10</a:t>
            </a:fld>
            <a:endParaRPr lang="en-US"/>
          </a:p>
        </p:txBody>
      </p:sp>
    </p:spTree>
    <p:extLst>
      <p:ext uri="{BB962C8B-B14F-4D97-AF65-F5344CB8AC3E}">
        <p14:creationId xmlns:p14="http://schemas.microsoft.com/office/powerpoint/2010/main" val="175011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9" name="Shape 1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r>
              <a:rPr lang="en-US"/>
              <a:t>Amanda</a:t>
            </a:r>
          </a:p>
        </p:txBody>
      </p:sp>
      <p:sp>
        <p:nvSpPr>
          <p:cNvPr id="180" name="Shape 180"/>
          <p:cNvSpPr txBox="1">
            <a:spLocks noGrp="1"/>
          </p:cNvSpPr>
          <p:nvPr>
            <p:ph type="sldNum" idx="12"/>
          </p:nvPr>
        </p:nvSpPr>
        <p:spPr>
          <a:xfrm>
            <a:off x="3884612" y="8685211"/>
            <a:ext cx="2971799"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11</a:t>
            </a:fld>
            <a:endParaRPr lang="en-US"/>
          </a:p>
        </p:txBody>
      </p:sp>
    </p:spTree>
    <p:extLst>
      <p:ext uri="{BB962C8B-B14F-4D97-AF65-F5344CB8AC3E}">
        <p14:creationId xmlns:p14="http://schemas.microsoft.com/office/powerpoint/2010/main" val="1814410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a:t>Ben</a:t>
            </a:r>
          </a:p>
        </p:txBody>
      </p:sp>
      <p:sp>
        <p:nvSpPr>
          <p:cNvPr id="195" name="Shape 195"/>
          <p:cNvSpPr txBox="1">
            <a:spLocks noGrp="1"/>
          </p:cNvSpPr>
          <p:nvPr>
            <p:ph type="sldNum" idx="12"/>
          </p:nvPr>
        </p:nvSpPr>
        <p:spPr>
          <a:xfrm>
            <a:off x="3884612" y="8685211"/>
            <a:ext cx="2971799"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12</a:t>
            </a:fld>
            <a:endParaRPr lang="en-US"/>
          </a:p>
        </p:txBody>
      </p:sp>
    </p:spTree>
    <p:extLst>
      <p:ext uri="{BB962C8B-B14F-4D97-AF65-F5344CB8AC3E}">
        <p14:creationId xmlns:p14="http://schemas.microsoft.com/office/powerpoint/2010/main" val="164683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a:t>Ben</a:t>
            </a:r>
          </a:p>
        </p:txBody>
      </p:sp>
      <p:sp>
        <p:nvSpPr>
          <p:cNvPr id="195" name="Shape 195"/>
          <p:cNvSpPr txBox="1">
            <a:spLocks noGrp="1"/>
          </p:cNvSpPr>
          <p:nvPr>
            <p:ph type="sldNum" idx="12"/>
          </p:nvPr>
        </p:nvSpPr>
        <p:spPr>
          <a:xfrm>
            <a:off x="3884612" y="8685211"/>
            <a:ext cx="2971799"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13</a:t>
            </a:fld>
            <a:endParaRPr lang="en-US"/>
          </a:p>
        </p:txBody>
      </p:sp>
    </p:spTree>
    <p:extLst>
      <p:ext uri="{BB962C8B-B14F-4D97-AF65-F5344CB8AC3E}">
        <p14:creationId xmlns:p14="http://schemas.microsoft.com/office/powerpoint/2010/main" val="1564301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a:t>Ben</a:t>
            </a:r>
          </a:p>
        </p:txBody>
      </p:sp>
      <p:sp>
        <p:nvSpPr>
          <p:cNvPr id="195" name="Shape 195"/>
          <p:cNvSpPr txBox="1">
            <a:spLocks noGrp="1"/>
          </p:cNvSpPr>
          <p:nvPr>
            <p:ph type="sldNum" idx="12"/>
          </p:nvPr>
        </p:nvSpPr>
        <p:spPr>
          <a:xfrm>
            <a:off x="3884612" y="8685211"/>
            <a:ext cx="2971799"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14</a:t>
            </a:fld>
            <a:endParaRPr lang="en-US"/>
          </a:p>
        </p:txBody>
      </p:sp>
    </p:spTree>
    <p:extLst>
      <p:ext uri="{BB962C8B-B14F-4D97-AF65-F5344CB8AC3E}">
        <p14:creationId xmlns:p14="http://schemas.microsoft.com/office/powerpoint/2010/main" val="2942604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5" name="Shape 21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a:t>BD</a:t>
            </a:r>
          </a:p>
        </p:txBody>
      </p:sp>
      <p:sp>
        <p:nvSpPr>
          <p:cNvPr id="216" name="Shape 216"/>
          <p:cNvSpPr txBox="1">
            <a:spLocks noGrp="1"/>
          </p:cNvSpPr>
          <p:nvPr>
            <p:ph type="sldNum" idx="12"/>
          </p:nvPr>
        </p:nvSpPr>
        <p:spPr>
          <a:xfrm>
            <a:off x="3884612" y="8685211"/>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15</a:t>
            </a:fld>
            <a:endParaRPr lang="en-US"/>
          </a:p>
        </p:txBody>
      </p:sp>
    </p:spTree>
    <p:extLst>
      <p:ext uri="{BB962C8B-B14F-4D97-AF65-F5344CB8AC3E}">
        <p14:creationId xmlns:p14="http://schemas.microsoft.com/office/powerpoint/2010/main" val="3764021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9" name="Shape 22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a:t>BD</a:t>
            </a:r>
          </a:p>
        </p:txBody>
      </p:sp>
      <p:sp>
        <p:nvSpPr>
          <p:cNvPr id="230" name="Shape 230"/>
          <p:cNvSpPr txBox="1">
            <a:spLocks noGrp="1"/>
          </p:cNvSpPr>
          <p:nvPr>
            <p:ph type="sldNum" idx="12"/>
          </p:nvPr>
        </p:nvSpPr>
        <p:spPr>
          <a:xfrm>
            <a:off x="3884612" y="8685211"/>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16</a:t>
            </a:fld>
            <a:endParaRPr lang="en-US"/>
          </a:p>
        </p:txBody>
      </p:sp>
    </p:spTree>
    <p:extLst>
      <p:ext uri="{BB962C8B-B14F-4D97-AF65-F5344CB8AC3E}">
        <p14:creationId xmlns:p14="http://schemas.microsoft.com/office/powerpoint/2010/main" val="1835788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1" name="Shape 24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a:t>BD</a:t>
            </a:r>
          </a:p>
        </p:txBody>
      </p:sp>
      <p:sp>
        <p:nvSpPr>
          <p:cNvPr id="242" name="Shape 242"/>
          <p:cNvSpPr txBox="1">
            <a:spLocks noGrp="1"/>
          </p:cNvSpPr>
          <p:nvPr>
            <p:ph type="sldNum" idx="12"/>
          </p:nvPr>
        </p:nvSpPr>
        <p:spPr>
          <a:xfrm>
            <a:off x="3884612" y="8685211"/>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17</a:t>
            </a:fld>
            <a:endParaRPr lang="en-US"/>
          </a:p>
        </p:txBody>
      </p:sp>
    </p:spTree>
    <p:extLst>
      <p:ext uri="{BB962C8B-B14F-4D97-AF65-F5344CB8AC3E}">
        <p14:creationId xmlns:p14="http://schemas.microsoft.com/office/powerpoint/2010/main" val="1320125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1" name="Shape 25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a:t>Ben</a:t>
            </a:r>
          </a:p>
        </p:txBody>
      </p:sp>
      <p:sp>
        <p:nvSpPr>
          <p:cNvPr id="252" name="Shape 252"/>
          <p:cNvSpPr txBox="1">
            <a:spLocks noGrp="1"/>
          </p:cNvSpPr>
          <p:nvPr>
            <p:ph type="sldNum" idx="12"/>
          </p:nvPr>
        </p:nvSpPr>
        <p:spPr>
          <a:xfrm>
            <a:off x="3884612" y="8685211"/>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18</a:t>
            </a:fld>
            <a:endParaRPr lang="en-US"/>
          </a:p>
        </p:txBody>
      </p:sp>
    </p:spTree>
    <p:extLst>
      <p:ext uri="{BB962C8B-B14F-4D97-AF65-F5344CB8AC3E}">
        <p14:creationId xmlns:p14="http://schemas.microsoft.com/office/powerpoint/2010/main" val="23407847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9" name="Shape 26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a:t>BD</a:t>
            </a:r>
          </a:p>
        </p:txBody>
      </p:sp>
      <p:sp>
        <p:nvSpPr>
          <p:cNvPr id="270" name="Shape 270"/>
          <p:cNvSpPr txBox="1">
            <a:spLocks noGrp="1"/>
          </p:cNvSpPr>
          <p:nvPr>
            <p:ph type="sldNum" idx="12"/>
          </p:nvPr>
        </p:nvSpPr>
        <p:spPr>
          <a:xfrm>
            <a:off x="3884612" y="8685211"/>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19</a:t>
            </a:fld>
            <a:endParaRPr lang="en-US"/>
          </a:p>
        </p:txBody>
      </p:sp>
    </p:spTree>
    <p:extLst>
      <p:ext uri="{BB962C8B-B14F-4D97-AF65-F5344CB8AC3E}">
        <p14:creationId xmlns:p14="http://schemas.microsoft.com/office/powerpoint/2010/main" val="1085144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a:t>BD</a:t>
            </a:r>
          </a:p>
        </p:txBody>
      </p:sp>
      <p:sp>
        <p:nvSpPr>
          <p:cNvPr id="101" name="Shape 101"/>
          <p:cNvSpPr txBox="1">
            <a:spLocks noGrp="1"/>
          </p:cNvSpPr>
          <p:nvPr>
            <p:ph type="sldNum" idx="12"/>
          </p:nvPr>
        </p:nvSpPr>
        <p:spPr>
          <a:xfrm>
            <a:off x="3884612" y="8685211"/>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a:t>
            </a:fld>
            <a:endParaRPr lang="en-US"/>
          </a:p>
        </p:txBody>
      </p:sp>
    </p:spTree>
    <p:extLst>
      <p:ext uri="{BB962C8B-B14F-4D97-AF65-F5344CB8AC3E}">
        <p14:creationId xmlns:p14="http://schemas.microsoft.com/office/powerpoint/2010/main" val="17880882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a:t>Amanda</a:t>
            </a:r>
          </a:p>
        </p:txBody>
      </p:sp>
      <p:sp>
        <p:nvSpPr>
          <p:cNvPr id="280" name="Shape 280"/>
          <p:cNvSpPr txBox="1">
            <a:spLocks noGrp="1"/>
          </p:cNvSpPr>
          <p:nvPr>
            <p:ph type="sldNum" idx="12"/>
          </p:nvPr>
        </p:nvSpPr>
        <p:spPr>
          <a:xfrm>
            <a:off x="3884612" y="8685211"/>
            <a:ext cx="2971799"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20</a:t>
            </a:fld>
            <a:endParaRPr lang="en-US"/>
          </a:p>
        </p:txBody>
      </p:sp>
    </p:spTree>
    <p:extLst>
      <p:ext uri="{BB962C8B-B14F-4D97-AF65-F5344CB8AC3E}">
        <p14:creationId xmlns:p14="http://schemas.microsoft.com/office/powerpoint/2010/main" val="3213891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88" name="Shape 28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a:t>Amanda</a:t>
            </a:r>
          </a:p>
        </p:txBody>
      </p:sp>
      <p:sp>
        <p:nvSpPr>
          <p:cNvPr id="289" name="Shape 289"/>
          <p:cNvSpPr txBox="1">
            <a:spLocks noGrp="1"/>
          </p:cNvSpPr>
          <p:nvPr>
            <p:ph type="sldNum" idx="12"/>
          </p:nvPr>
        </p:nvSpPr>
        <p:spPr>
          <a:xfrm>
            <a:off x="3884612" y="8685211"/>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21</a:t>
            </a:fld>
            <a:endParaRPr lang="en-US"/>
          </a:p>
        </p:txBody>
      </p:sp>
    </p:spTree>
    <p:extLst>
      <p:ext uri="{BB962C8B-B14F-4D97-AF65-F5344CB8AC3E}">
        <p14:creationId xmlns:p14="http://schemas.microsoft.com/office/powerpoint/2010/main" val="15890316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97" name="Shape 29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a:solidFill>
                  <a:schemeClr val="dk1"/>
                </a:solidFill>
              </a:rPr>
              <a:t>Amanda</a:t>
            </a:r>
          </a:p>
        </p:txBody>
      </p:sp>
      <p:sp>
        <p:nvSpPr>
          <p:cNvPr id="298" name="Shape 298"/>
          <p:cNvSpPr txBox="1">
            <a:spLocks noGrp="1"/>
          </p:cNvSpPr>
          <p:nvPr>
            <p:ph type="sldNum" idx="12"/>
          </p:nvPr>
        </p:nvSpPr>
        <p:spPr>
          <a:xfrm>
            <a:off x="3884612" y="8685211"/>
            <a:ext cx="2971799"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22</a:t>
            </a:fld>
            <a:endParaRPr lang="en-US"/>
          </a:p>
        </p:txBody>
      </p:sp>
    </p:spTree>
    <p:extLst>
      <p:ext uri="{BB962C8B-B14F-4D97-AF65-F5344CB8AC3E}">
        <p14:creationId xmlns:p14="http://schemas.microsoft.com/office/powerpoint/2010/main" val="14750705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07" name="Shape 30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a:t>Amanda</a:t>
            </a:r>
          </a:p>
        </p:txBody>
      </p:sp>
      <p:sp>
        <p:nvSpPr>
          <p:cNvPr id="308" name="Shape 308"/>
          <p:cNvSpPr txBox="1">
            <a:spLocks noGrp="1"/>
          </p:cNvSpPr>
          <p:nvPr>
            <p:ph type="sldNum" idx="12"/>
          </p:nvPr>
        </p:nvSpPr>
        <p:spPr>
          <a:xfrm>
            <a:off x="3884612" y="8685211"/>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23</a:t>
            </a:fld>
            <a:endParaRPr lang="en-US"/>
          </a:p>
        </p:txBody>
      </p:sp>
    </p:spTree>
    <p:extLst>
      <p:ext uri="{BB962C8B-B14F-4D97-AF65-F5344CB8AC3E}">
        <p14:creationId xmlns:p14="http://schemas.microsoft.com/office/powerpoint/2010/main" val="33882092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20" name="Shape 32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a:t>Amanda</a:t>
            </a:r>
          </a:p>
        </p:txBody>
      </p:sp>
      <p:sp>
        <p:nvSpPr>
          <p:cNvPr id="321" name="Shape 321"/>
          <p:cNvSpPr txBox="1">
            <a:spLocks noGrp="1"/>
          </p:cNvSpPr>
          <p:nvPr>
            <p:ph type="sldNum" idx="12"/>
          </p:nvPr>
        </p:nvSpPr>
        <p:spPr>
          <a:xfrm>
            <a:off x="3884612" y="8685211"/>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24</a:t>
            </a:fld>
            <a:endParaRPr lang="en-US"/>
          </a:p>
        </p:txBody>
      </p:sp>
    </p:spTree>
    <p:extLst>
      <p:ext uri="{BB962C8B-B14F-4D97-AF65-F5344CB8AC3E}">
        <p14:creationId xmlns:p14="http://schemas.microsoft.com/office/powerpoint/2010/main" val="2413222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33" name="Shape 33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a:t>Amanda</a:t>
            </a:r>
          </a:p>
        </p:txBody>
      </p:sp>
      <p:sp>
        <p:nvSpPr>
          <p:cNvPr id="334" name="Shape 334"/>
          <p:cNvSpPr txBox="1">
            <a:spLocks noGrp="1"/>
          </p:cNvSpPr>
          <p:nvPr>
            <p:ph type="sldNum" idx="12"/>
          </p:nvPr>
        </p:nvSpPr>
        <p:spPr>
          <a:xfrm>
            <a:off x="3884612" y="8685211"/>
            <a:ext cx="2971799"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25</a:t>
            </a:fld>
            <a:endParaRPr lang="en-US"/>
          </a:p>
        </p:txBody>
      </p:sp>
    </p:spTree>
    <p:extLst>
      <p:ext uri="{BB962C8B-B14F-4D97-AF65-F5344CB8AC3E}">
        <p14:creationId xmlns:p14="http://schemas.microsoft.com/office/powerpoint/2010/main" val="2656138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43" name="Shape 34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a:t>BD</a:t>
            </a:r>
          </a:p>
        </p:txBody>
      </p:sp>
      <p:sp>
        <p:nvSpPr>
          <p:cNvPr id="344" name="Shape 344"/>
          <p:cNvSpPr txBox="1">
            <a:spLocks noGrp="1"/>
          </p:cNvSpPr>
          <p:nvPr>
            <p:ph type="sldNum" idx="12"/>
          </p:nvPr>
        </p:nvSpPr>
        <p:spPr>
          <a:xfrm>
            <a:off x="3884612" y="8685211"/>
            <a:ext cx="2971799"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26</a:t>
            </a:fld>
            <a:endParaRPr lang="en-US"/>
          </a:p>
        </p:txBody>
      </p:sp>
    </p:spTree>
    <p:extLst>
      <p:ext uri="{BB962C8B-B14F-4D97-AF65-F5344CB8AC3E}">
        <p14:creationId xmlns:p14="http://schemas.microsoft.com/office/powerpoint/2010/main" val="16469561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53" name="Shape 35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a:t>BD</a:t>
            </a:r>
          </a:p>
        </p:txBody>
      </p:sp>
      <p:sp>
        <p:nvSpPr>
          <p:cNvPr id="354" name="Shape 354"/>
          <p:cNvSpPr txBox="1">
            <a:spLocks noGrp="1"/>
          </p:cNvSpPr>
          <p:nvPr>
            <p:ph type="sldNum" idx="12"/>
          </p:nvPr>
        </p:nvSpPr>
        <p:spPr>
          <a:xfrm>
            <a:off x="3884612" y="8685211"/>
            <a:ext cx="2971799"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27</a:t>
            </a:fld>
            <a:endParaRPr lang="en-US"/>
          </a:p>
        </p:txBody>
      </p:sp>
    </p:spTree>
    <p:extLst>
      <p:ext uri="{BB962C8B-B14F-4D97-AF65-F5344CB8AC3E}">
        <p14:creationId xmlns:p14="http://schemas.microsoft.com/office/powerpoint/2010/main" val="4241982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Shape 3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61" name="Shape 36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2" name="Shape 362"/>
          <p:cNvSpPr txBox="1">
            <a:spLocks noGrp="1"/>
          </p:cNvSpPr>
          <p:nvPr>
            <p:ph type="sldNum" idx="12"/>
          </p:nvPr>
        </p:nvSpPr>
        <p:spPr>
          <a:xfrm>
            <a:off x="3884612" y="8685211"/>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28</a:t>
            </a:fld>
            <a:endParaRPr lang="en-US"/>
          </a:p>
        </p:txBody>
      </p:sp>
    </p:spTree>
    <p:extLst>
      <p:ext uri="{BB962C8B-B14F-4D97-AF65-F5344CB8AC3E}">
        <p14:creationId xmlns:p14="http://schemas.microsoft.com/office/powerpoint/2010/main" val="25340849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Shape 3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69" name="Shape 36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70" name="Shape 370"/>
          <p:cNvSpPr txBox="1">
            <a:spLocks noGrp="1"/>
          </p:cNvSpPr>
          <p:nvPr>
            <p:ph type="sldNum" idx="12"/>
          </p:nvPr>
        </p:nvSpPr>
        <p:spPr>
          <a:xfrm>
            <a:off x="3884612" y="8685211"/>
            <a:ext cx="2971799" cy="4572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29</a:t>
            </a:fld>
            <a:endParaRPr lang="en-US"/>
          </a:p>
        </p:txBody>
      </p:sp>
    </p:spTree>
    <p:extLst>
      <p:ext uri="{BB962C8B-B14F-4D97-AF65-F5344CB8AC3E}">
        <p14:creationId xmlns:p14="http://schemas.microsoft.com/office/powerpoint/2010/main" val="1627539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1" name="Shape 11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a:t>BD</a:t>
            </a:r>
          </a:p>
        </p:txBody>
      </p:sp>
      <p:sp>
        <p:nvSpPr>
          <p:cNvPr id="112" name="Shape 112"/>
          <p:cNvSpPr txBox="1">
            <a:spLocks noGrp="1"/>
          </p:cNvSpPr>
          <p:nvPr>
            <p:ph type="sldNum" idx="12"/>
          </p:nvPr>
        </p:nvSpPr>
        <p:spPr>
          <a:xfrm>
            <a:off x="3884612" y="8685211"/>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a:t>
            </a:fld>
            <a:endParaRPr lang="en-US"/>
          </a:p>
        </p:txBody>
      </p:sp>
    </p:spTree>
    <p:extLst>
      <p:ext uri="{BB962C8B-B14F-4D97-AF65-F5344CB8AC3E}">
        <p14:creationId xmlns:p14="http://schemas.microsoft.com/office/powerpoint/2010/main" val="15052776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78" name="Shape 37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79" name="Shape 379"/>
          <p:cNvSpPr txBox="1">
            <a:spLocks noGrp="1"/>
          </p:cNvSpPr>
          <p:nvPr>
            <p:ph type="sldNum" idx="12"/>
          </p:nvPr>
        </p:nvSpPr>
        <p:spPr>
          <a:xfrm>
            <a:off x="3884612" y="8685211"/>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30</a:t>
            </a:fld>
            <a:endParaRPr lang="en-US"/>
          </a:p>
        </p:txBody>
      </p:sp>
    </p:spTree>
    <p:extLst>
      <p:ext uri="{BB962C8B-B14F-4D97-AF65-F5344CB8AC3E}">
        <p14:creationId xmlns:p14="http://schemas.microsoft.com/office/powerpoint/2010/main" val="3625687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3" name="Shape 12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a:t>BD</a:t>
            </a:r>
          </a:p>
        </p:txBody>
      </p:sp>
      <p:sp>
        <p:nvSpPr>
          <p:cNvPr id="124" name="Shape 124"/>
          <p:cNvSpPr txBox="1">
            <a:spLocks noGrp="1"/>
          </p:cNvSpPr>
          <p:nvPr>
            <p:ph type="sldNum" idx="12"/>
          </p:nvPr>
        </p:nvSpPr>
        <p:spPr>
          <a:xfrm>
            <a:off x="3884612" y="8685211"/>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4</a:t>
            </a:fld>
            <a:endParaRPr lang="en-US"/>
          </a:p>
        </p:txBody>
      </p:sp>
    </p:spTree>
    <p:extLst>
      <p:ext uri="{BB962C8B-B14F-4D97-AF65-F5344CB8AC3E}">
        <p14:creationId xmlns:p14="http://schemas.microsoft.com/office/powerpoint/2010/main" val="3713922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32" name="Shape 132"/>
          <p:cNvSpPr txBox="1">
            <a:spLocks noGrp="1"/>
          </p:cNvSpPr>
          <p:nvPr>
            <p:ph type="sldNum" idx="12"/>
          </p:nvPr>
        </p:nvSpPr>
        <p:spPr>
          <a:xfrm>
            <a:off x="3884612" y="8685211"/>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5</a:t>
            </a:fld>
            <a:endParaRPr lang="en-US"/>
          </a:p>
        </p:txBody>
      </p:sp>
    </p:spTree>
    <p:extLst>
      <p:ext uri="{BB962C8B-B14F-4D97-AF65-F5344CB8AC3E}">
        <p14:creationId xmlns:p14="http://schemas.microsoft.com/office/powerpoint/2010/main" val="1179160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9" name="Shape 13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a:t>Amanda</a:t>
            </a:r>
          </a:p>
        </p:txBody>
      </p:sp>
      <p:sp>
        <p:nvSpPr>
          <p:cNvPr id="140" name="Shape 140"/>
          <p:cNvSpPr txBox="1">
            <a:spLocks noGrp="1"/>
          </p:cNvSpPr>
          <p:nvPr>
            <p:ph type="sldNum" idx="12"/>
          </p:nvPr>
        </p:nvSpPr>
        <p:spPr>
          <a:xfrm>
            <a:off x="3884612" y="8685211"/>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6</a:t>
            </a:fld>
            <a:endParaRPr lang="en-US"/>
          </a:p>
        </p:txBody>
      </p:sp>
    </p:spTree>
    <p:extLst>
      <p:ext uri="{BB962C8B-B14F-4D97-AF65-F5344CB8AC3E}">
        <p14:creationId xmlns:p14="http://schemas.microsoft.com/office/powerpoint/2010/main" val="210115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a:t>Amanda</a:t>
            </a:r>
          </a:p>
        </p:txBody>
      </p:sp>
      <p:sp>
        <p:nvSpPr>
          <p:cNvPr id="148" name="Shape 148"/>
          <p:cNvSpPr txBox="1">
            <a:spLocks noGrp="1"/>
          </p:cNvSpPr>
          <p:nvPr>
            <p:ph type="sldNum" idx="12"/>
          </p:nvPr>
        </p:nvSpPr>
        <p:spPr>
          <a:xfrm>
            <a:off x="3884612" y="8685211"/>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7</a:t>
            </a:fld>
            <a:endParaRPr lang="en-US"/>
          </a:p>
        </p:txBody>
      </p:sp>
    </p:spTree>
    <p:extLst>
      <p:ext uri="{BB962C8B-B14F-4D97-AF65-F5344CB8AC3E}">
        <p14:creationId xmlns:p14="http://schemas.microsoft.com/office/powerpoint/2010/main" val="3491139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9" name="Shape 15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a:t>Amanda - Historical Consideration: Caesar Cipher, </a:t>
            </a:r>
            <a:r>
              <a:rPr lang="en-US">
                <a:solidFill>
                  <a:schemeClr val="dk1"/>
                </a:solidFill>
              </a:rPr>
              <a:t>JN-25b - Midway - WWII (substitution cipher)</a:t>
            </a:r>
          </a:p>
        </p:txBody>
      </p:sp>
      <p:sp>
        <p:nvSpPr>
          <p:cNvPr id="160" name="Shape 160"/>
          <p:cNvSpPr txBox="1">
            <a:spLocks noGrp="1"/>
          </p:cNvSpPr>
          <p:nvPr>
            <p:ph type="sldNum" idx="12"/>
          </p:nvPr>
        </p:nvSpPr>
        <p:spPr>
          <a:xfrm>
            <a:off x="3884612" y="8685211"/>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8</a:t>
            </a:fld>
            <a:endParaRPr lang="en-US"/>
          </a:p>
        </p:txBody>
      </p:sp>
    </p:spTree>
    <p:extLst>
      <p:ext uri="{BB962C8B-B14F-4D97-AF65-F5344CB8AC3E}">
        <p14:creationId xmlns:p14="http://schemas.microsoft.com/office/powerpoint/2010/main" val="1321048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9" name="Shape 15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a:t>Amanda - Historical Consideration: Caesar Cipher, </a:t>
            </a:r>
            <a:r>
              <a:rPr lang="en-US">
                <a:solidFill>
                  <a:schemeClr val="dk1"/>
                </a:solidFill>
              </a:rPr>
              <a:t>JN-25b - Midway - WWII (substitution cipher)</a:t>
            </a:r>
          </a:p>
        </p:txBody>
      </p:sp>
      <p:sp>
        <p:nvSpPr>
          <p:cNvPr id="160" name="Shape 160"/>
          <p:cNvSpPr txBox="1">
            <a:spLocks noGrp="1"/>
          </p:cNvSpPr>
          <p:nvPr>
            <p:ph type="sldNum" idx="12"/>
          </p:nvPr>
        </p:nvSpPr>
        <p:spPr>
          <a:xfrm>
            <a:off x="3884612" y="8685211"/>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9</a:t>
            </a:fld>
            <a:endParaRPr lang="en-US"/>
          </a:p>
        </p:txBody>
      </p:sp>
    </p:spTree>
    <p:extLst>
      <p:ext uri="{BB962C8B-B14F-4D97-AF65-F5344CB8AC3E}">
        <p14:creationId xmlns:p14="http://schemas.microsoft.com/office/powerpoint/2010/main" val="2209568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5"/>
        <p:cNvGrpSpPr/>
        <p:nvPr/>
      </p:nvGrpSpPr>
      <p:grpSpPr>
        <a:xfrm>
          <a:off x="0" y="0"/>
          <a:ext cx="0" cy="0"/>
          <a:chOff x="0" y="0"/>
          <a:chExt cx="0" cy="0"/>
        </a:xfrm>
      </p:grpSpPr>
      <p:sp>
        <p:nvSpPr>
          <p:cNvPr id="16" name="Shape 16"/>
          <p:cNvSpPr txBox="1">
            <a:spLocks noGrp="1"/>
          </p:cNvSpPr>
          <p:nvPr>
            <p:ph type="dt" idx="10"/>
          </p:nvPr>
        </p:nvSpPr>
        <p:spPr>
          <a:xfrm>
            <a:off x="2819400" y="6245225"/>
            <a:ext cx="1447800"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7" name="Shape 17"/>
          <p:cNvSpPr txBox="1">
            <a:spLocks noGrp="1"/>
          </p:cNvSpPr>
          <p:nvPr>
            <p:ph type="ftr" idx="11"/>
          </p:nvPr>
        </p:nvSpPr>
        <p:spPr>
          <a:xfrm>
            <a:off x="4572000" y="6245225"/>
            <a:ext cx="24383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8" name="Shape 18"/>
          <p:cNvSpPr txBox="1">
            <a:spLocks noGrp="1"/>
          </p:cNvSpPr>
          <p:nvPr>
            <p:ph type="sldNum" idx="12"/>
          </p:nvPr>
        </p:nvSpPr>
        <p:spPr>
          <a:xfrm>
            <a:off x="7239000" y="6245225"/>
            <a:ext cx="1447800" cy="476249"/>
          </a:xfrm>
          <a:prstGeom prst="rect">
            <a:avLst/>
          </a:prstGeom>
          <a:noFill/>
          <a:ln>
            <a:noFill/>
          </a:ln>
        </p:spPr>
        <p:txBody>
          <a:bodyPr lIns="91425" tIns="45700" rIns="91425" bIns="45700" anchor="t" anchorCtr="0">
            <a:noAutofit/>
          </a:bodyPr>
          <a:lstStyle>
            <a:lvl1pPr marL="0" marR="0" indent="0" algn="r" rtl="0">
              <a:lnSpc>
                <a:spcPct val="100000"/>
              </a:lnSpc>
              <a:spcBef>
                <a:spcPts val="0"/>
              </a:spcBef>
              <a:spcAft>
                <a:spcPts val="0"/>
              </a:spcAft>
              <a:buNone/>
              <a:defRPr sz="1400" b="0" i="0" u="none" strike="noStrike" cap="none" baseline="0">
                <a:solidFill>
                  <a:schemeClr val="dk1"/>
                </a:solidFill>
                <a:latin typeface="Arial"/>
                <a:ea typeface="Arial"/>
                <a:cs typeface="Arial"/>
                <a:sym typeface="Arial"/>
              </a:defRPr>
            </a:lvl1pPr>
          </a:lstStyle>
          <a:p>
            <a:pPr marL="0" lvl="0" indent="0">
              <a:spcBef>
                <a:spcPts val="0"/>
              </a:spcBef>
              <a:buClr>
                <a:schemeClr val="dk1"/>
              </a:buClr>
              <a:buSzPct val="25000"/>
              <a:buFont typeface="Arial"/>
              <a:buNone/>
            </a:pPr>
            <a:fld id="{00000000-1234-1234-1234-123412341234}"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914400" y="609600"/>
            <a:ext cx="8077199"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74" name="Shape 74"/>
          <p:cNvSpPr txBox="1">
            <a:spLocks noGrp="1"/>
          </p:cNvSpPr>
          <p:nvPr>
            <p:ph type="body" idx="1"/>
          </p:nvPr>
        </p:nvSpPr>
        <p:spPr>
          <a:xfrm>
            <a:off x="914400" y="1935161"/>
            <a:ext cx="8077199" cy="3551236"/>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a:lvl1pPr>
            <a:lvl2pPr marL="742950" indent="-107950" algn="l" rtl="0">
              <a:spcBef>
                <a:spcPts val="560"/>
              </a:spcBef>
              <a:spcAft>
                <a:spcPts val="0"/>
              </a:spcAft>
              <a:buClr>
                <a:schemeClr val="dk1"/>
              </a:buClr>
              <a:buFont typeface="Arial"/>
              <a:buChar char="–"/>
              <a:defRPr/>
            </a:lvl2pPr>
            <a:lvl3pPr marL="1143000" indent="-76200" algn="l" rtl="0">
              <a:spcBef>
                <a:spcPts val="480"/>
              </a:spcBef>
              <a:spcAft>
                <a:spcPts val="0"/>
              </a:spcAft>
              <a:buClr>
                <a:schemeClr val="dk1"/>
              </a:buClr>
              <a:buFont typeface="Arial"/>
              <a:buChar char="•"/>
              <a:defRPr/>
            </a:lvl3pPr>
            <a:lvl4pPr marL="1600200" indent="-101600" algn="l" rtl="0">
              <a:spcBef>
                <a:spcPts val="400"/>
              </a:spcBef>
              <a:spcAft>
                <a:spcPts val="0"/>
              </a:spcAft>
              <a:buClr>
                <a:schemeClr val="dk1"/>
              </a:buClr>
              <a:buFont typeface="Arial"/>
              <a:buChar char="–"/>
              <a:defRPr/>
            </a:lvl4pPr>
            <a:lvl5pPr marL="2057400" indent="-101600" algn="l" rtl="0">
              <a:spcBef>
                <a:spcPts val="400"/>
              </a:spcBef>
              <a:spcAft>
                <a:spcPts val="0"/>
              </a:spcAft>
              <a:buClr>
                <a:schemeClr val="dk1"/>
              </a:buClr>
              <a:buFont typeface="Arial"/>
              <a:buChar char="»"/>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
        <p:nvSpPr>
          <p:cNvPr id="75" name="Shape 75"/>
          <p:cNvSpPr txBox="1">
            <a:spLocks noGrp="1"/>
          </p:cNvSpPr>
          <p:nvPr>
            <p:ph type="dt" idx="10"/>
          </p:nvPr>
        </p:nvSpPr>
        <p:spPr>
          <a:xfrm>
            <a:off x="2819400" y="6245225"/>
            <a:ext cx="1447800"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6" name="Shape 76"/>
          <p:cNvSpPr txBox="1">
            <a:spLocks noGrp="1"/>
          </p:cNvSpPr>
          <p:nvPr>
            <p:ph type="ftr" idx="11"/>
          </p:nvPr>
        </p:nvSpPr>
        <p:spPr>
          <a:xfrm>
            <a:off x="4572000" y="6245225"/>
            <a:ext cx="24383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7" name="Shape 77"/>
          <p:cNvSpPr txBox="1">
            <a:spLocks noGrp="1"/>
          </p:cNvSpPr>
          <p:nvPr>
            <p:ph type="sldNum" idx="12"/>
          </p:nvPr>
        </p:nvSpPr>
        <p:spPr>
          <a:xfrm>
            <a:off x="7239000" y="6245225"/>
            <a:ext cx="1447800" cy="476249"/>
          </a:xfrm>
          <a:prstGeom prst="rect">
            <a:avLst/>
          </a:prstGeom>
          <a:noFill/>
          <a:ln>
            <a:noFill/>
          </a:ln>
        </p:spPr>
        <p:txBody>
          <a:bodyPr lIns="91425" tIns="45700" rIns="91425" bIns="45700" anchor="t" anchorCtr="0">
            <a:noAutofit/>
          </a:bodyPr>
          <a:lstStyle>
            <a:lvl1pPr marL="0" marR="0" indent="0" algn="r" rtl="0">
              <a:lnSpc>
                <a:spcPct val="100000"/>
              </a:lnSpc>
              <a:spcBef>
                <a:spcPts val="0"/>
              </a:spcBef>
              <a:spcAft>
                <a:spcPts val="0"/>
              </a:spcAft>
              <a:buNone/>
              <a:defRPr sz="1400" b="0" i="0" u="none" strike="noStrike" cap="none" baseline="0">
                <a:solidFill>
                  <a:schemeClr val="dk1"/>
                </a:solidFill>
                <a:latin typeface="Arial"/>
                <a:ea typeface="Arial"/>
                <a:cs typeface="Arial"/>
                <a:sym typeface="Arial"/>
              </a:defRPr>
            </a:lvl1pPr>
          </a:lstStyle>
          <a:p>
            <a:pPr marL="0" lvl="0" indent="0">
              <a:spcBef>
                <a:spcPts val="0"/>
              </a:spcBef>
              <a:buClr>
                <a:schemeClr val="dk1"/>
              </a:buClr>
              <a:buSzPct val="25000"/>
              <a:buFont typeface="Arial"/>
              <a:buNone/>
            </a:pPr>
            <a:fld id="{00000000-1234-1234-1234-123412341234}"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8"/>
        <p:cNvGrpSpPr/>
        <p:nvPr/>
      </p:nvGrpSpPr>
      <p:grpSpPr>
        <a:xfrm>
          <a:off x="0" y="0"/>
          <a:ext cx="0" cy="0"/>
          <a:chOff x="0" y="0"/>
          <a:chExt cx="0" cy="0"/>
        </a:xfrm>
      </p:grpSpPr>
      <p:sp>
        <p:nvSpPr>
          <p:cNvPr id="79" name="Shape 79"/>
          <p:cNvSpPr txBox="1">
            <a:spLocks noGrp="1"/>
          </p:cNvSpPr>
          <p:nvPr>
            <p:ph type="ctrTitle"/>
          </p:nvPr>
        </p:nvSpPr>
        <p:spPr>
          <a:xfrm>
            <a:off x="1143000" y="1122362"/>
            <a:ext cx="6858000" cy="2387600"/>
          </a:xfrm>
          <a:prstGeom prst="rect">
            <a:avLst/>
          </a:prstGeom>
          <a:noFill/>
          <a:ln>
            <a:noFill/>
          </a:ln>
        </p:spPr>
        <p:txBody>
          <a:bodyPr lIns="91425" tIns="91425" rIns="91425" bIns="91425" anchor="b"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80" name="Shape 80"/>
          <p:cNvSpPr txBox="1">
            <a:spLocks noGrp="1"/>
          </p:cNvSpPr>
          <p:nvPr>
            <p:ph type="subTitle" idx="1"/>
          </p:nvPr>
        </p:nvSpPr>
        <p:spPr>
          <a:xfrm>
            <a:off x="1143000" y="3602037"/>
            <a:ext cx="6858000" cy="1655761"/>
          </a:xfrm>
          <a:prstGeom prst="rect">
            <a:avLst/>
          </a:prstGeom>
          <a:noFill/>
          <a:ln>
            <a:noFill/>
          </a:ln>
        </p:spPr>
        <p:txBody>
          <a:bodyPr lIns="91425" tIns="91425" rIns="91425" bIns="91425" anchor="t" anchorCtr="0"/>
          <a:lstStyle>
            <a:lvl1pPr marL="0" marR="0" indent="0" algn="ctr" rtl="0">
              <a:spcBef>
                <a:spcPts val="480"/>
              </a:spcBef>
              <a:spcAft>
                <a:spcPts val="0"/>
              </a:spcAft>
              <a:buClr>
                <a:schemeClr val="dk1"/>
              </a:buClr>
              <a:buFont typeface="Arial"/>
              <a:buNone/>
              <a:defRPr/>
            </a:lvl1pPr>
            <a:lvl2pPr marL="457200" marR="0" indent="0" algn="ctr" rtl="0">
              <a:spcBef>
                <a:spcPts val="400"/>
              </a:spcBef>
              <a:spcAft>
                <a:spcPts val="0"/>
              </a:spcAft>
              <a:buClr>
                <a:schemeClr val="dk1"/>
              </a:buClr>
              <a:buFont typeface="Arial"/>
              <a:buNone/>
              <a:defRPr/>
            </a:lvl2pPr>
            <a:lvl3pPr marL="914400" marR="0" indent="0" algn="ctr" rtl="0">
              <a:spcBef>
                <a:spcPts val="360"/>
              </a:spcBef>
              <a:spcAft>
                <a:spcPts val="0"/>
              </a:spcAft>
              <a:buClr>
                <a:schemeClr val="dk1"/>
              </a:buClr>
              <a:buFont typeface="Arial"/>
              <a:buNone/>
              <a:defRPr/>
            </a:lvl3pPr>
            <a:lvl4pPr marL="1371600" marR="0" indent="0" algn="ctr" rtl="0">
              <a:spcBef>
                <a:spcPts val="320"/>
              </a:spcBef>
              <a:spcAft>
                <a:spcPts val="0"/>
              </a:spcAft>
              <a:buClr>
                <a:schemeClr val="dk1"/>
              </a:buClr>
              <a:buFont typeface="Arial"/>
              <a:buNone/>
              <a:defRPr/>
            </a:lvl4pPr>
            <a:lvl5pPr marL="1828800" marR="0" indent="0" algn="ctr" rtl="0">
              <a:spcBef>
                <a:spcPts val="320"/>
              </a:spcBef>
              <a:spcAft>
                <a:spcPts val="0"/>
              </a:spcAft>
              <a:buClr>
                <a:schemeClr val="dk1"/>
              </a:buClr>
              <a:buFont typeface="Arial"/>
              <a:buNone/>
              <a:defRPr/>
            </a:lvl5pPr>
            <a:lvl6pPr marL="2286000" marR="0" indent="0" algn="ctr" rtl="0">
              <a:lnSpc>
                <a:spcPct val="90000"/>
              </a:lnSpc>
              <a:spcBef>
                <a:spcPts val="500"/>
              </a:spcBef>
              <a:buClr>
                <a:schemeClr val="dk1"/>
              </a:buClr>
              <a:buFont typeface="Arial"/>
              <a:buNone/>
              <a:defRPr/>
            </a:lvl6pPr>
            <a:lvl7pPr marL="2743200" marR="0" indent="0" algn="ctr" rtl="0">
              <a:lnSpc>
                <a:spcPct val="90000"/>
              </a:lnSpc>
              <a:spcBef>
                <a:spcPts val="500"/>
              </a:spcBef>
              <a:buClr>
                <a:schemeClr val="dk1"/>
              </a:buClr>
              <a:buFont typeface="Arial"/>
              <a:buNone/>
              <a:defRPr/>
            </a:lvl7pPr>
            <a:lvl8pPr marL="3200400" marR="0" indent="0" algn="ctr" rtl="0">
              <a:lnSpc>
                <a:spcPct val="90000"/>
              </a:lnSpc>
              <a:spcBef>
                <a:spcPts val="500"/>
              </a:spcBef>
              <a:buClr>
                <a:schemeClr val="dk1"/>
              </a:buClr>
              <a:buFont typeface="Arial"/>
              <a:buNone/>
              <a:defRPr/>
            </a:lvl8pPr>
            <a:lvl9pPr marL="3657600" marR="0" indent="0" algn="ctr" rtl="0">
              <a:lnSpc>
                <a:spcPct val="90000"/>
              </a:lnSpc>
              <a:spcBef>
                <a:spcPts val="500"/>
              </a:spcBef>
              <a:buClr>
                <a:schemeClr val="dk1"/>
              </a:buClr>
              <a:buFont typeface="Arial"/>
              <a:buNone/>
              <a:defRPr/>
            </a:lvl9pPr>
          </a:lstStyle>
          <a:p>
            <a:endParaRPr/>
          </a:p>
        </p:txBody>
      </p:sp>
      <p:sp>
        <p:nvSpPr>
          <p:cNvPr id="81" name="Shape 81"/>
          <p:cNvSpPr txBox="1">
            <a:spLocks noGrp="1"/>
          </p:cNvSpPr>
          <p:nvPr>
            <p:ph type="dt" idx="10"/>
          </p:nvPr>
        </p:nvSpPr>
        <p:spPr>
          <a:xfrm>
            <a:off x="2819400" y="6245225"/>
            <a:ext cx="1447800"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2" name="Shape 82"/>
          <p:cNvSpPr txBox="1">
            <a:spLocks noGrp="1"/>
          </p:cNvSpPr>
          <p:nvPr>
            <p:ph type="ftr" idx="11"/>
          </p:nvPr>
        </p:nvSpPr>
        <p:spPr>
          <a:xfrm>
            <a:off x="4572000" y="6245225"/>
            <a:ext cx="24383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3" name="Shape 83"/>
          <p:cNvSpPr txBox="1">
            <a:spLocks noGrp="1"/>
          </p:cNvSpPr>
          <p:nvPr>
            <p:ph type="sldNum" idx="12"/>
          </p:nvPr>
        </p:nvSpPr>
        <p:spPr>
          <a:xfrm>
            <a:off x="7239000" y="6245225"/>
            <a:ext cx="1447800" cy="476249"/>
          </a:xfrm>
          <a:prstGeom prst="rect">
            <a:avLst/>
          </a:prstGeom>
          <a:noFill/>
          <a:ln>
            <a:noFill/>
          </a:ln>
        </p:spPr>
        <p:txBody>
          <a:bodyPr lIns="91425" tIns="45700" rIns="91425" bIns="45700" anchor="t" anchorCtr="0">
            <a:noAutofit/>
          </a:bodyPr>
          <a:lstStyle>
            <a:lvl1pPr marL="0" marR="0" indent="0" algn="r" rtl="0">
              <a:lnSpc>
                <a:spcPct val="100000"/>
              </a:lnSpc>
              <a:spcBef>
                <a:spcPts val="0"/>
              </a:spcBef>
              <a:spcAft>
                <a:spcPts val="0"/>
              </a:spcAft>
              <a:buNone/>
              <a:defRPr sz="1400" b="0" i="0" u="none" strike="noStrike" cap="none" baseline="0">
                <a:solidFill>
                  <a:schemeClr val="dk1"/>
                </a:solidFill>
                <a:latin typeface="Arial"/>
                <a:ea typeface="Arial"/>
                <a:cs typeface="Arial"/>
                <a:sym typeface="Arial"/>
              </a:defRPr>
            </a:lvl1pPr>
          </a:lstStyle>
          <a:p>
            <a:pPr marL="0" lvl="0" indent="0">
              <a:spcBef>
                <a:spcPts val="0"/>
              </a:spcBef>
              <a:buClr>
                <a:schemeClr val="dk1"/>
              </a:buClr>
              <a:buSzPct val="25000"/>
              <a:buFont typeface="Arial"/>
              <a:buNone/>
            </a:pPr>
            <a:fld id="{00000000-1234-1234-1234-123412341234}" type="slidenum">
              <a:rPr lang="en-US"/>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9"/>
        <p:cNvGrpSpPr/>
        <p:nvPr/>
      </p:nvGrpSpPr>
      <p:grpSpPr>
        <a:xfrm>
          <a:off x="0" y="0"/>
          <a:ext cx="0" cy="0"/>
          <a:chOff x="0" y="0"/>
          <a:chExt cx="0" cy="0"/>
        </a:xfrm>
      </p:grpSpPr>
      <p:sp>
        <p:nvSpPr>
          <p:cNvPr id="20" name="Shape 20"/>
          <p:cNvSpPr txBox="1">
            <a:spLocks noGrp="1"/>
          </p:cNvSpPr>
          <p:nvPr>
            <p:ph type="title"/>
          </p:nvPr>
        </p:nvSpPr>
        <p:spPr>
          <a:xfrm rot="5400000">
            <a:off x="5543550" y="2038349"/>
            <a:ext cx="4876799" cy="2019299"/>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21" name="Shape 21"/>
          <p:cNvSpPr txBox="1">
            <a:spLocks noGrp="1"/>
          </p:cNvSpPr>
          <p:nvPr>
            <p:ph type="body" idx="1"/>
          </p:nvPr>
        </p:nvSpPr>
        <p:spPr>
          <a:xfrm rot="5400000">
            <a:off x="1428750" y="95249"/>
            <a:ext cx="4876799" cy="59055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a:lvl1pPr>
            <a:lvl2pPr marL="742950" indent="-107950" algn="l" rtl="0">
              <a:spcBef>
                <a:spcPts val="560"/>
              </a:spcBef>
              <a:spcAft>
                <a:spcPts val="0"/>
              </a:spcAft>
              <a:buClr>
                <a:schemeClr val="dk1"/>
              </a:buClr>
              <a:buFont typeface="Arial"/>
              <a:buChar char="–"/>
              <a:defRPr/>
            </a:lvl2pPr>
            <a:lvl3pPr marL="1143000" indent="-76200" algn="l" rtl="0">
              <a:spcBef>
                <a:spcPts val="480"/>
              </a:spcBef>
              <a:spcAft>
                <a:spcPts val="0"/>
              </a:spcAft>
              <a:buClr>
                <a:schemeClr val="dk1"/>
              </a:buClr>
              <a:buFont typeface="Arial"/>
              <a:buChar char="•"/>
              <a:defRPr/>
            </a:lvl3pPr>
            <a:lvl4pPr marL="1600200" indent="-101600" algn="l" rtl="0">
              <a:spcBef>
                <a:spcPts val="400"/>
              </a:spcBef>
              <a:spcAft>
                <a:spcPts val="0"/>
              </a:spcAft>
              <a:buClr>
                <a:schemeClr val="dk1"/>
              </a:buClr>
              <a:buFont typeface="Arial"/>
              <a:buChar char="–"/>
              <a:defRPr/>
            </a:lvl4pPr>
            <a:lvl5pPr marL="2057400" indent="-101600" algn="l" rtl="0">
              <a:spcBef>
                <a:spcPts val="400"/>
              </a:spcBef>
              <a:spcAft>
                <a:spcPts val="0"/>
              </a:spcAft>
              <a:buClr>
                <a:schemeClr val="dk1"/>
              </a:buClr>
              <a:buFont typeface="Arial"/>
              <a:buChar char="»"/>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
        <p:nvSpPr>
          <p:cNvPr id="22" name="Shape 22"/>
          <p:cNvSpPr txBox="1">
            <a:spLocks noGrp="1"/>
          </p:cNvSpPr>
          <p:nvPr>
            <p:ph type="dt" idx="10"/>
          </p:nvPr>
        </p:nvSpPr>
        <p:spPr>
          <a:xfrm>
            <a:off x="2819400" y="6245225"/>
            <a:ext cx="1447800"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3" name="Shape 23"/>
          <p:cNvSpPr txBox="1">
            <a:spLocks noGrp="1"/>
          </p:cNvSpPr>
          <p:nvPr>
            <p:ph type="ftr" idx="11"/>
          </p:nvPr>
        </p:nvSpPr>
        <p:spPr>
          <a:xfrm>
            <a:off x="4572000" y="6245225"/>
            <a:ext cx="24383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4" name="Shape 24"/>
          <p:cNvSpPr txBox="1">
            <a:spLocks noGrp="1"/>
          </p:cNvSpPr>
          <p:nvPr>
            <p:ph type="sldNum" idx="12"/>
          </p:nvPr>
        </p:nvSpPr>
        <p:spPr>
          <a:xfrm>
            <a:off x="7239000" y="6245225"/>
            <a:ext cx="1447800" cy="476249"/>
          </a:xfrm>
          <a:prstGeom prst="rect">
            <a:avLst/>
          </a:prstGeom>
          <a:noFill/>
          <a:ln>
            <a:noFill/>
          </a:ln>
        </p:spPr>
        <p:txBody>
          <a:bodyPr lIns="91425" tIns="45700" rIns="91425" bIns="45700" anchor="t" anchorCtr="0">
            <a:noAutofit/>
          </a:bodyPr>
          <a:lstStyle>
            <a:lvl1pPr marL="0" marR="0" indent="0" algn="r" rtl="0">
              <a:lnSpc>
                <a:spcPct val="100000"/>
              </a:lnSpc>
              <a:spcBef>
                <a:spcPts val="0"/>
              </a:spcBef>
              <a:spcAft>
                <a:spcPts val="0"/>
              </a:spcAft>
              <a:buNone/>
              <a:defRPr sz="1400" b="0" i="0" u="none" strike="noStrike" cap="none" baseline="0">
                <a:solidFill>
                  <a:schemeClr val="dk1"/>
                </a:solidFill>
                <a:latin typeface="Arial"/>
                <a:ea typeface="Arial"/>
                <a:cs typeface="Arial"/>
                <a:sym typeface="Arial"/>
              </a:defRPr>
            </a:lvl1pPr>
          </a:lstStyle>
          <a:p>
            <a:pPr marL="0" lvl="0" indent="0">
              <a:spcBef>
                <a:spcPts val="0"/>
              </a:spcBef>
              <a:buClr>
                <a:schemeClr val="dk1"/>
              </a:buClr>
              <a:buSzPct val="25000"/>
              <a:buFont typeface="Arial"/>
              <a:buNone/>
            </a:pPr>
            <a:fld id="{00000000-1234-1234-1234-123412341234}"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914400" y="609600"/>
            <a:ext cx="8077199"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27" name="Shape 27"/>
          <p:cNvSpPr txBox="1">
            <a:spLocks noGrp="1"/>
          </p:cNvSpPr>
          <p:nvPr>
            <p:ph type="body" idx="1"/>
          </p:nvPr>
        </p:nvSpPr>
        <p:spPr>
          <a:xfrm rot="5400000">
            <a:off x="3177381" y="-327819"/>
            <a:ext cx="3551236" cy="8077199"/>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a:lvl1pPr>
            <a:lvl2pPr marL="742950" indent="-107950" algn="l" rtl="0">
              <a:spcBef>
                <a:spcPts val="560"/>
              </a:spcBef>
              <a:spcAft>
                <a:spcPts val="0"/>
              </a:spcAft>
              <a:buClr>
                <a:schemeClr val="dk1"/>
              </a:buClr>
              <a:buFont typeface="Arial"/>
              <a:buChar char="–"/>
              <a:defRPr/>
            </a:lvl2pPr>
            <a:lvl3pPr marL="1143000" indent="-76200" algn="l" rtl="0">
              <a:spcBef>
                <a:spcPts val="480"/>
              </a:spcBef>
              <a:spcAft>
                <a:spcPts val="0"/>
              </a:spcAft>
              <a:buClr>
                <a:schemeClr val="dk1"/>
              </a:buClr>
              <a:buFont typeface="Arial"/>
              <a:buChar char="•"/>
              <a:defRPr/>
            </a:lvl3pPr>
            <a:lvl4pPr marL="1600200" indent="-101600" algn="l" rtl="0">
              <a:spcBef>
                <a:spcPts val="400"/>
              </a:spcBef>
              <a:spcAft>
                <a:spcPts val="0"/>
              </a:spcAft>
              <a:buClr>
                <a:schemeClr val="dk1"/>
              </a:buClr>
              <a:buFont typeface="Arial"/>
              <a:buChar char="–"/>
              <a:defRPr/>
            </a:lvl4pPr>
            <a:lvl5pPr marL="2057400" indent="-101600" algn="l" rtl="0">
              <a:spcBef>
                <a:spcPts val="400"/>
              </a:spcBef>
              <a:spcAft>
                <a:spcPts val="0"/>
              </a:spcAft>
              <a:buClr>
                <a:schemeClr val="dk1"/>
              </a:buClr>
              <a:buFont typeface="Arial"/>
              <a:buChar char="»"/>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
        <p:nvSpPr>
          <p:cNvPr id="28" name="Shape 28"/>
          <p:cNvSpPr txBox="1">
            <a:spLocks noGrp="1"/>
          </p:cNvSpPr>
          <p:nvPr>
            <p:ph type="dt" idx="10"/>
          </p:nvPr>
        </p:nvSpPr>
        <p:spPr>
          <a:xfrm>
            <a:off x="2819400" y="6245225"/>
            <a:ext cx="1447800"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9" name="Shape 29"/>
          <p:cNvSpPr txBox="1">
            <a:spLocks noGrp="1"/>
          </p:cNvSpPr>
          <p:nvPr>
            <p:ph type="ftr" idx="11"/>
          </p:nvPr>
        </p:nvSpPr>
        <p:spPr>
          <a:xfrm>
            <a:off x="4572000" y="6245225"/>
            <a:ext cx="24383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0" name="Shape 30"/>
          <p:cNvSpPr txBox="1">
            <a:spLocks noGrp="1"/>
          </p:cNvSpPr>
          <p:nvPr>
            <p:ph type="sldNum" idx="12"/>
          </p:nvPr>
        </p:nvSpPr>
        <p:spPr>
          <a:xfrm>
            <a:off x="7239000" y="6245225"/>
            <a:ext cx="1447800" cy="476249"/>
          </a:xfrm>
          <a:prstGeom prst="rect">
            <a:avLst/>
          </a:prstGeom>
          <a:noFill/>
          <a:ln>
            <a:noFill/>
          </a:ln>
        </p:spPr>
        <p:txBody>
          <a:bodyPr lIns="91425" tIns="45700" rIns="91425" bIns="45700" anchor="t" anchorCtr="0">
            <a:noAutofit/>
          </a:bodyPr>
          <a:lstStyle>
            <a:lvl1pPr marL="0" marR="0" indent="0" algn="r" rtl="0">
              <a:lnSpc>
                <a:spcPct val="100000"/>
              </a:lnSpc>
              <a:spcBef>
                <a:spcPts val="0"/>
              </a:spcBef>
              <a:spcAft>
                <a:spcPts val="0"/>
              </a:spcAft>
              <a:buNone/>
              <a:defRPr sz="1400" b="0" i="0" u="none" strike="noStrike" cap="none" baseline="0">
                <a:solidFill>
                  <a:schemeClr val="dk1"/>
                </a:solidFill>
                <a:latin typeface="Arial"/>
                <a:ea typeface="Arial"/>
                <a:cs typeface="Arial"/>
                <a:sym typeface="Arial"/>
              </a:defRPr>
            </a:lvl1pPr>
          </a:lstStyle>
          <a:p>
            <a:pPr marL="0" lvl="0" indent="0">
              <a:spcBef>
                <a:spcPts val="0"/>
              </a:spcBef>
              <a:buClr>
                <a:schemeClr val="dk1"/>
              </a:buClr>
              <a:buSzPct val="25000"/>
              <a:buFont typeface="Arial"/>
              <a:buNone/>
            </a:pPr>
            <a:fld id="{00000000-1234-1234-1234-123412341234}"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630237" y="457200"/>
            <a:ext cx="2949575" cy="1600199"/>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3" name="Shape 33"/>
          <p:cNvSpPr>
            <a:spLocks noGrp="1"/>
          </p:cNvSpPr>
          <p:nvPr>
            <p:ph type="pic" idx="2"/>
          </p:nvPr>
        </p:nvSpPr>
        <p:spPr>
          <a:xfrm>
            <a:off x="3887787" y="987425"/>
            <a:ext cx="4629150" cy="4873624"/>
          </a:xfrm>
          <a:prstGeom prst="rect">
            <a:avLst/>
          </a:prstGeom>
          <a:noFill/>
          <a:ln>
            <a:noFill/>
          </a:ln>
        </p:spPr>
      </p:sp>
      <p:sp>
        <p:nvSpPr>
          <p:cNvPr id="34" name="Shape 34"/>
          <p:cNvSpPr txBox="1">
            <a:spLocks noGrp="1"/>
          </p:cNvSpPr>
          <p:nvPr>
            <p:ph type="body" idx="1"/>
          </p:nvPr>
        </p:nvSpPr>
        <p:spPr>
          <a:xfrm>
            <a:off x="630237" y="2057400"/>
            <a:ext cx="2949575" cy="3811588"/>
          </a:xfrm>
          <a:prstGeom prst="rect">
            <a:avLst/>
          </a:prstGeom>
          <a:noFill/>
          <a:ln>
            <a:noFill/>
          </a:ln>
        </p:spPr>
        <p:txBody>
          <a:bodyPr lIns="91425" tIns="91425" rIns="91425" bIns="91425" anchor="t"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35" name="Shape 35"/>
          <p:cNvSpPr txBox="1">
            <a:spLocks noGrp="1"/>
          </p:cNvSpPr>
          <p:nvPr>
            <p:ph type="dt" idx="10"/>
          </p:nvPr>
        </p:nvSpPr>
        <p:spPr>
          <a:xfrm>
            <a:off x="2819400" y="6245225"/>
            <a:ext cx="1447800"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6" name="Shape 36"/>
          <p:cNvSpPr txBox="1">
            <a:spLocks noGrp="1"/>
          </p:cNvSpPr>
          <p:nvPr>
            <p:ph type="ftr" idx="11"/>
          </p:nvPr>
        </p:nvSpPr>
        <p:spPr>
          <a:xfrm>
            <a:off x="4572000" y="6245225"/>
            <a:ext cx="24383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7" name="Shape 37"/>
          <p:cNvSpPr txBox="1">
            <a:spLocks noGrp="1"/>
          </p:cNvSpPr>
          <p:nvPr>
            <p:ph type="sldNum" idx="12"/>
          </p:nvPr>
        </p:nvSpPr>
        <p:spPr>
          <a:xfrm>
            <a:off x="7239000" y="6245225"/>
            <a:ext cx="1447800" cy="476249"/>
          </a:xfrm>
          <a:prstGeom prst="rect">
            <a:avLst/>
          </a:prstGeom>
          <a:noFill/>
          <a:ln>
            <a:noFill/>
          </a:ln>
        </p:spPr>
        <p:txBody>
          <a:bodyPr lIns="91425" tIns="45700" rIns="91425" bIns="45700" anchor="t" anchorCtr="0">
            <a:noAutofit/>
          </a:bodyPr>
          <a:lstStyle>
            <a:lvl1pPr marL="0" marR="0" indent="0" algn="r" rtl="0">
              <a:lnSpc>
                <a:spcPct val="100000"/>
              </a:lnSpc>
              <a:spcBef>
                <a:spcPts val="0"/>
              </a:spcBef>
              <a:spcAft>
                <a:spcPts val="0"/>
              </a:spcAft>
              <a:buNone/>
              <a:defRPr sz="1400" b="0" i="0" u="none" strike="noStrike" cap="none" baseline="0">
                <a:solidFill>
                  <a:schemeClr val="dk1"/>
                </a:solidFill>
                <a:latin typeface="Arial"/>
                <a:ea typeface="Arial"/>
                <a:cs typeface="Arial"/>
                <a:sym typeface="Arial"/>
              </a:defRPr>
            </a:lvl1pPr>
          </a:lstStyle>
          <a:p>
            <a:pPr marL="0" lvl="0" indent="0">
              <a:spcBef>
                <a:spcPts val="0"/>
              </a:spcBef>
              <a:buClr>
                <a:schemeClr val="dk1"/>
              </a:buClr>
              <a:buSzPct val="25000"/>
              <a:buFont typeface="Arial"/>
              <a:buNone/>
            </a:pPr>
            <a:fld id="{00000000-1234-1234-1234-123412341234}"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630237" y="457200"/>
            <a:ext cx="2949575" cy="1600199"/>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0" name="Shape 40"/>
          <p:cNvSpPr txBox="1">
            <a:spLocks noGrp="1"/>
          </p:cNvSpPr>
          <p:nvPr>
            <p:ph type="body" idx="1"/>
          </p:nvPr>
        </p:nvSpPr>
        <p:spPr>
          <a:xfrm>
            <a:off x="3887787" y="987425"/>
            <a:ext cx="4629150" cy="487362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630237" y="2057400"/>
            <a:ext cx="2949575" cy="3811588"/>
          </a:xfrm>
          <a:prstGeom prst="rect">
            <a:avLst/>
          </a:prstGeom>
          <a:noFill/>
          <a:ln>
            <a:noFill/>
          </a:ln>
        </p:spPr>
        <p:txBody>
          <a:bodyPr lIns="91425" tIns="91425" rIns="91425" bIns="91425" anchor="t"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42" name="Shape 42"/>
          <p:cNvSpPr txBox="1">
            <a:spLocks noGrp="1"/>
          </p:cNvSpPr>
          <p:nvPr>
            <p:ph type="dt" idx="10"/>
          </p:nvPr>
        </p:nvSpPr>
        <p:spPr>
          <a:xfrm>
            <a:off x="2819400" y="6245225"/>
            <a:ext cx="1447800"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3" name="Shape 43"/>
          <p:cNvSpPr txBox="1">
            <a:spLocks noGrp="1"/>
          </p:cNvSpPr>
          <p:nvPr>
            <p:ph type="ftr" idx="11"/>
          </p:nvPr>
        </p:nvSpPr>
        <p:spPr>
          <a:xfrm>
            <a:off x="4572000" y="6245225"/>
            <a:ext cx="24383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4" name="Shape 44"/>
          <p:cNvSpPr txBox="1">
            <a:spLocks noGrp="1"/>
          </p:cNvSpPr>
          <p:nvPr>
            <p:ph type="sldNum" idx="12"/>
          </p:nvPr>
        </p:nvSpPr>
        <p:spPr>
          <a:xfrm>
            <a:off x="7239000" y="6245225"/>
            <a:ext cx="1447800" cy="476249"/>
          </a:xfrm>
          <a:prstGeom prst="rect">
            <a:avLst/>
          </a:prstGeom>
          <a:noFill/>
          <a:ln>
            <a:noFill/>
          </a:ln>
        </p:spPr>
        <p:txBody>
          <a:bodyPr lIns="91425" tIns="45700" rIns="91425" bIns="45700" anchor="t" anchorCtr="0">
            <a:noAutofit/>
          </a:bodyPr>
          <a:lstStyle>
            <a:lvl1pPr marL="0" marR="0" indent="0" algn="r" rtl="0">
              <a:lnSpc>
                <a:spcPct val="100000"/>
              </a:lnSpc>
              <a:spcBef>
                <a:spcPts val="0"/>
              </a:spcBef>
              <a:spcAft>
                <a:spcPts val="0"/>
              </a:spcAft>
              <a:buNone/>
              <a:defRPr sz="1400" b="0" i="0" u="none" strike="noStrike" cap="none" baseline="0">
                <a:solidFill>
                  <a:schemeClr val="dk1"/>
                </a:solidFill>
                <a:latin typeface="Arial"/>
                <a:ea typeface="Arial"/>
                <a:cs typeface="Arial"/>
                <a:sym typeface="Arial"/>
              </a:defRPr>
            </a:lvl1pPr>
          </a:lstStyle>
          <a:p>
            <a:pPr marL="0" lvl="0" indent="0">
              <a:spcBef>
                <a:spcPts val="0"/>
              </a:spcBef>
              <a:buClr>
                <a:schemeClr val="dk1"/>
              </a:buClr>
              <a:buSzPct val="25000"/>
              <a:buFont typeface="Arial"/>
              <a:buNone/>
            </a:pPr>
            <a:fld id="{00000000-1234-1234-1234-123412341234}"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914400" y="609600"/>
            <a:ext cx="8077199"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7" name="Shape 47"/>
          <p:cNvSpPr txBox="1">
            <a:spLocks noGrp="1"/>
          </p:cNvSpPr>
          <p:nvPr>
            <p:ph type="dt" idx="10"/>
          </p:nvPr>
        </p:nvSpPr>
        <p:spPr>
          <a:xfrm>
            <a:off x="2819400" y="6245225"/>
            <a:ext cx="1447800"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8" name="Shape 48"/>
          <p:cNvSpPr txBox="1">
            <a:spLocks noGrp="1"/>
          </p:cNvSpPr>
          <p:nvPr>
            <p:ph type="ftr" idx="11"/>
          </p:nvPr>
        </p:nvSpPr>
        <p:spPr>
          <a:xfrm>
            <a:off x="4572000" y="6245225"/>
            <a:ext cx="24383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9" name="Shape 49"/>
          <p:cNvSpPr txBox="1">
            <a:spLocks noGrp="1"/>
          </p:cNvSpPr>
          <p:nvPr>
            <p:ph type="sldNum" idx="12"/>
          </p:nvPr>
        </p:nvSpPr>
        <p:spPr>
          <a:xfrm>
            <a:off x="7239000" y="6245225"/>
            <a:ext cx="1447800" cy="476249"/>
          </a:xfrm>
          <a:prstGeom prst="rect">
            <a:avLst/>
          </a:prstGeom>
          <a:noFill/>
          <a:ln>
            <a:noFill/>
          </a:ln>
        </p:spPr>
        <p:txBody>
          <a:bodyPr lIns="91425" tIns="45700" rIns="91425" bIns="45700" anchor="t" anchorCtr="0">
            <a:noAutofit/>
          </a:bodyPr>
          <a:lstStyle>
            <a:lvl1pPr marL="0" marR="0" indent="0" algn="r" rtl="0">
              <a:lnSpc>
                <a:spcPct val="100000"/>
              </a:lnSpc>
              <a:spcBef>
                <a:spcPts val="0"/>
              </a:spcBef>
              <a:spcAft>
                <a:spcPts val="0"/>
              </a:spcAft>
              <a:buNone/>
              <a:defRPr sz="1400" b="0" i="0" u="none" strike="noStrike" cap="none" baseline="0">
                <a:solidFill>
                  <a:schemeClr val="dk1"/>
                </a:solidFill>
                <a:latin typeface="Arial"/>
                <a:ea typeface="Arial"/>
                <a:cs typeface="Arial"/>
                <a:sym typeface="Arial"/>
              </a:defRPr>
            </a:lvl1pPr>
          </a:lstStyle>
          <a:p>
            <a:pPr marL="0" lvl="0" indent="0">
              <a:spcBef>
                <a:spcPts val="0"/>
              </a:spcBef>
              <a:buClr>
                <a:schemeClr val="dk1"/>
              </a:buClr>
              <a:buSzPct val="25000"/>
              <a:buFont typeface="Arial"/>
              <a:buNone/>
            </a:pPr>
            <a:fld id="{00000000-1234-1234-1234-123412341234}"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630237" y="365125"/>
            <a:ext cx="7886700" cy="1325562"/>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52" name="Shape 52"/>
          <p:cNvSpPr txBox="1">
            <a:spLocks noGrp="1"/>
          </p:cNvSpPr>
          <p:nvPr>
            <p:ph type="body" idx="1"/>
          </p:nvPr>
        </p:nvSpPr>
        <p:spPr>
          <a:xfrm>
            <a:off x="630237" y="1681163"/>
            <a:ext cx="3868737" cy="823912"/>
          </a:xfrm>
          <a:prstGeom prst="rect">
            <a:avLst/>
          </a:prstGeom>
          <a:noFill/>
          <a:ln>
            <a:noFill/>
          </a:ln>
        </p:spPr>
        <p:txBody>
          <a:bodyPr lIns="91425" tIns="91425" rIns="91425" bIns="91425" anchor="b"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53" name="Shape 53"/>
          <p:cNvSpPr txBox="1">
            <a:spLocks noGrp="1"/>
          </p:cNvSpPr>
          <p:nvPr>
            <p:ph type="body" idx="2"/>
          </p:nvPr>
        </p:nvSpPr>
        <p:spPr>
          <a:xfrm>
            <a:off x="630237" y="2505075"/>
            <a:ext cx="3868737" cy="3684588"/>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a:lvl1pPr>
            <a:lvl2pPr marL="742950" indent="-107950" algn="l" rtl="0">
              <a:spcBef>
                <a:spcPts val="560"/>
              </a:spcBef>
              <a:spcAft>
                <a:spcPts val="0"/>
              </a:spcAft>
              <a:buClr>
                <a:schemeClr val="dk1"/>
              </a:buClr>
              <a:buFont typeface="Arial"/>
              <a:buChar char="–"/>
              <a:defRPr/>
            </a:lvl2pPr>
            <a:lvl3pPr marL="1143000" indent="-76200" algn="l" rtl="0">
              <a:spcBef>
                <a:spcPts val="480"/>
              </a:spcBef>
              <a:spcAft>
                <a:spcPts val="0"/>
              </a:spcAft>
              <a:buClr>
                <a:schemeClr val="dk1"/>
              </a:buClr>
              <a:buFont typeface="Arial"/>
              <a:buChar char="•"/>
              <a:defRPr/>
            </a:lvl3pPr>
            <a:lvl4pPr marL="1600200" indent="-101600" algn="l" rtl="0">
              <a:spcBef>
                <a:spcPts val="400"/>
              </a:spcBef>
              <a:spcAft>
                <a:spcPts val="0"/>
              </a:spcAft>
              <a:buClr>
                <a:schemeClr val="dk1"/>
              </a:buClr>
              <a:buFont typeface="Arial"/>
              <a:buChar char="–"/>
              <a:defRPr/>
            </a:lvl4pPr>
            <a:lvl5pPr marL="2057400" indent="-101600" algn="l" rtl="0">
              <a:spcBef>
                <a:spcPts val="400"/>
              </a:spcBef>
              <a:spcAft>
                <a:spcPts val="0"/>
              </a:spcAft>
              <a:buClr>
                <a:schemeClr val="dk1"/>
              </a:buClr>
              <a:buFont typeface="Arial"/>
              <a:buChar char="»"/>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
        <p:nvSpPr>
          <p:cNvPr id="54" name="Shape 54"/>
          <p:cNvSpPr txBox="1">
            <a:spLocks noGrp="1"/>
          </p:cNvSpPr>
          <p:nvPr>
            <p:ph type="body" idx="3"/>
          </p:nvPr>
        </p:nvSpPr>
        <p:spPr>
          <a:xfrm>
            <a:off x="4629150" y="1681163"/>
            <a:ext cx="3887787" cy="823912"/>
          </a:xfrm>
          <a:prstGeom prst="rect">
            <a:avLst/>
          </a:prstGeom>
          <a:noFill/>
          <a:ln>
            <a:noFill/>
          </a:ln>
        </p:spPr>
        <p:txBody>
          <a:bodyPr lIns="91425" tIns="91425" rIns="91425" bIns="91425" anchor="b"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55" name="Shape 55"/>
          <p:cNvSpPr txBox="1">
            <a:spLocks noGrp="1"/>
          </p:cNvSpPr>
          <p:nvPr>
            <p:ph type="body" idx="4"/>
          </p:nvPr>
        </p:nvSpPr>
        <p:spPr>
          <a:xfrm>
            <a:off x="4629150" y="2505075"/>
            <a:ext cx="3887787" cy="3684588"/>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a:lvl1pPr>
            <a:lvl2pPr marL="742950" indent="-107950" algn="l" rtl="0">
              <a:spcBef>
                <a:spcPts val="560"/>
              </a:spcBef>
              <a:spcAft>
                <a:spcPts val="0"/>
              </a:spcAft>
              <a:buClr>
                <a:schemeClr val="dk1"/>
              </a:buClr>
              <a:buFont typeface="Arial"/>
              <a:buChar char="–"/>
              <a:defRPr/>
            </a:lvl2pPr>
            <a:lvl3pPr marL="1143000" indent="-76200" algn="l" rtl="0">
              <a:spcBef>
                <a:spcPts val="480"/>
              </a:spcBef>
              <a:spcAft>
                <a:spcPts val="0"/>
              </a:spcAft>
              <a:buClr>
                <a:schemeClr val="dk1"/>
              </a:buClr>
              <a:buFont typeface="Arial"/>
              <a:buChar char="•"/>
              <a:defRPr/>
            </a:lvl3pPr>
            <a:lvl4pPr marL="1600200" indent="-101600" algn="l" rtl="0">
              <a:spcBef>
                <a:spcPts val="400"/>
              </a:spcBef>
              <a:spcAft>
                <a:spcPts val="0"/>
              </a:spcAft>
              <a:buClr>
                <a:schemeClr val="dk1"/>
              </a:buClr>
              <a:buFont typeface="Arial"/>
              <a:buChar char="–"/>
              <a:defRPr/>
            </a:lvl4pPr>
            <a:lvl5pPr marL="2057400" indent="-101600" algn="l" rtl="0">
              <a:spcBef>
                <a:spcPts val="400"/>
              </a:spcBef>
              <a:spcAft>
                <a:spcPts val="0"/>
              </a:spcAft>
              <a:buClr>
                <a:schemeClr val="dk1"/>
              </a:buClr>
              <a:buFont typeface="Arial"/>
              <a:buChar char="»"/>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
        <p:nvSpPr>
          <p:cNvPr id="56" name="Shape 56"/>
          <p:cNvSpPr txBox="1">
            <a:spLocks noGrp="1"/>
          </p:cNvSpPr>
          <p:nvPr>
            <p:ph type="dt" idx="10"/>
          </p:nvPr>
        </p:nvSpPr>
        <p:spPr>
          <a:xfrm>
            <a:off x="2819400" y="6245225"/>
            <a:ext cx="1447800"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7" name="Shape 57"/>
          <p:cNvSpPr txBox="1">
            <a:spLocks noGrp="1"/>
          </p:cNvSpPr>
          <p:nvPr>
            <p:ph type="ftr" idx="11"/>
          </p:nvPr>
        </p:nvSpPr>
        <p:spPr>
          <a:xfrm>
            <a:off x="4572000" y="6245225"/>
            <a:ext cx="24383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8" name="Shape 58"/>
          <p:cNvSpPr txBox="1">
            <a:spLocks noGrp="1"/>
          </p:cNvSpPr>
          <p:nvPr>
            <p:ph type="sldNum" idx="12"/>
          </p:nvPr>
        </p:nvSpPr>
        <p:spPr>
          <a:xfrm>
            <a:off x="7239000" y="6245225"/>
            <a:ext cx="1447800" cy="476249"/>
          </a:xfrm>
          <a:prstGeom prst="rect">
            <a:avLst/>
          </a:prstGeom>
          <a:noFill/>
          <a:ln>
            <a:noFill/>
          </a:ln>
        </p:spPr>
        <p:txBody>
          <a:bodyPr lIns="91425" tIns="45700" rIns="91425" bIns="45700" anchor="t" anchorCtr="0">
            <a:noAutofit/>
          </a:bodyPr>
          <a:lstStyle>
            <a:lvl1pPr marL="0" marR="0" indent="0" algn="r" rtl="0">
              <a:lnSpc>
                <a:spcPct val="100000"/>
              </a:lnSpc>
              <a:spcBef>
                <a:spcPts val="0"/>
              </a:spcBef>
              <a:spcAft>
                <a:spcPts val="0"/>
              </a:spcAft>
              <a:buNone/>
              <a:defRPr sz="1400" b="0" i="0" u="none" strike="noStrike" cap="none" baseline="0">
                <a:solidFill>
                  <a:schemeClr val="dk1"/>
                </a:solidFill>
                <a:latin typeface="Arial"/>
                <a:ea typeface="Arial"/>
                <a:cs typeface="Arial"/>
                <a:sym typeface="Arial"/>
              </a:defRPr>
            </a:lvl1pPr>
          </a:lstStyle>
          <a:p>
            <a:pPr marL="0" lvl="0" indent="0">
              <a:spcBef>
                <a:spcPts val="0"/>
              </a:spcBef>
              <a:buClr>
                <a:schemeClr val="dk1"/>
              </a:buClr>
              <a:buSzPct val="25000"/>
              <a:buFont typeface="Arial"/>
              <a:buNone/>
            </a:pPr>
            <a:fld id="{00000000-1234-1234-1234-123412341234}"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914400" y="609600"/>
            <a:ext cx="8077199"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61" name="Shape 61"/>
          <p:cNvSpPr txBox="1">
            <a:spLocks noGrp="1"/>
          </p:cNvSpPr>
          <p:nvPr>
            <p:ph type="body" idx="1"/>
          </p:nvPr>
        </p:nvSpPr>
        <p:spPr>
          <a:xfrm>
            <a:off x="914400" y="1935163"/>
            <a:ext cx="3962399" cy="3551236"/>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a:lvl1pPr>
            <a:lvl2pPr marL="742950" indent="-107950" algn="l" rtl="0">
              <a:spcBef>
                <a:spcPts val="560"/>
              </a:spcBef>
              <a:spcAft>
                <a:spcPts val="0"/>
              </a:spcAft>
              <a:buClr>
                <a:schemeClr val="dk1"/>
              </a:buClr>
              <a:buFont typeface="Arial"/>
              <a:buChar char="–"/>
              <a:defRPr/>
            </a:lvl2pPr>
            <a:lvl3pPr marL="1143000" indent="-76200" algn="l" rtl="0">
              <a:spcBef>
                <a:spcPts val="480"/>
              </a:spcBef>
              <a:spcAft>
                <a:spcPts val="0"/>
              </a:spcAft>
              <a:buClr>
                <a:schemeClr val="dk1"/>
              </a:buClr>
              <a:buFont typeface="Arial"/>
              <a:buChar char="•"/>
              <a:defRPr/>
            </a:lvl3pPr>
            <a:lvl4pPr marL="1600200" indent="-101600" algn="l" rtl="0">
              <a:spcBef>
                <a:spcPts val="400"/>
              </a:spcBef>
              <a:spcAft>
                <a:spcPts val="0"/>
              </a:spcAft>
              <a:buClr>
                <a:schemeClr val="dk1"/>
              </a:buClr>
              <a:buFont typeface="Arial"/>
              <a:buChar char="–"/>
              <a:defRPr/>
            </a:lvl4pPr>
            <a:lvl5pPr marL="2057400" indent="-101600" algn="l" rtl="0">
              <a:spcBef>
                <a:spcPts val="400"/>
              </a:spcBef>
              <a:spcAft>
                <a:spcPts val="0"/>
              </a:spcAft>
              <a:buClr>
                <a:schemeClr val="dk1"/>
              </a:buClr>
              <a:buFont typeface="Arial"/>
              <a:buChar char="»"/>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
        <p:nvSpPr>
          <p:cNvPr id="62" name="Shape 62"/>
          <p:cNvSpPr txBox="1">
            <a:spLocks noGrp="1"/>
          </p:cNvSpPr>
          <p:nvPr>
            <p:ph type="body" idx="2"/>
          </p:nvPr>
        </p:nvSpPr>
        <p:spPr>
          <a:xfrm>
            <a:off x="5029200" y="1935163"/>
            <a:ext cx="3962399" cy="3551236"/>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a:lvl1pPr>
            <a:lvl2pPr marL="742950" indent="-107950" algn="l" rtl="0">
              <a:spcBef>
                <a:spcPts val="560"/>
              </a:spcBef>
              <a:spcAft>
                <a:spcPts val="0"/>
              </a:spcAft>
              <a:buClr>
                <a:schemeClr val="dk1"/>
              </a:buClr>
              <a:buFont typeface="Arial"/>
              <a:buChar char="–"/>
              <a:defRPr/>
            </a:lvl2pPr>
            <a:lvl3pPr marL="1143000" indent="-76200" algn="l" rtl="0">
              <a:spcBef>
                <a:spcPts val="480"/>
              </a:spcBef>
              <a:spcAft>
                <a:spcPts val="0"/>
              </a:spcAft>
              <a:buClr>
                <a:schemeClr val="dk1"/>
              </a:buClr>
              <a:buFont typeface="Arial"/>
              <a:buChar char="•"/>
              <a:defRPr/>
            </a:lvl3pPr>
            <a:lvl4pPr marL="1600200" indent="-101600" algn="l" rtl="0">
              <a:spcBef>
                <a:spcPts val="400"/>
              </a:spcBef>
              <a:spcAft>
                <a:spcPts val="0"/>
              </a:spcAft>
              <a:buClr>
                <a:schemeClr val="dk1"/>
              </a:buClr>
              <a:buFont typeface="Arial"/>
              <a:buChar char="–"/>
              <a:defRPr/>
            </a:lvl4pPr>
            <a:lvl5pPr marL="2057400" indent="-101600" algn="l" rtl="0">
              <a:spcBef>
                <a:spcPts val="400"/>
              </a:spcBef>
              <a:spcAft>
                <a:spcPts val="0"/>
              </a:spcAft>
              <a:buClr>
                <a:schemeClr val="dk1"/>
              </a:buClr>
              <a:buFont typeface="Arial"/>
              <a:buChar char="»"/>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
        <p:nvSpPr>
          <p:cNvPr id="63" name="Shape 63"/>
          <p:cNvSpPr txBox="1">
            <a:spLocks noGrp="1"/>
          </p:cNvSpPr>
          <p:nvPr>
            <p:ph type="dt" idx="10"/>
          </p:nvPr>
        </p:nvSpPr>
        <p:spPr>
          <a:xfrm>
            <a:off x="2819400" y="6245225"/>
            <a:ext cx="1447800"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4" name="Shape 64"/>
          <p:cNvSpPr txBox="1">
            <a:spLocks noGrp="1"/>
          </p:cNvSpPr>
          <p:nvPr>
            <p:ph type="ftr" idx="11"/>
          </p:nvPr>
        </p:nvSpPr>
        <p:spPr>
          <a:xfrm>
            <a:off x="4572000" y="6245225"/>
            <a:ext cx="24383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5" name="Shape 65"/>
          <p:cNvSpPr txBox="1">
            <a:spLocks noGrp="1"/>
          </p:cNvSpPr>
          <p:nvPr>
            <p:ph type="sldNum" idx="12"/>
          </p:nvPr>
        </p:nvSpPr>
        <p:spPr>
          <a:xfrm>
            <a:off x="7239000" y="6245225"/>
            <a:ext cx="1447800" cy="476249"/>
          </a:xfrm>
          <a:prstGeom prst="rect">
            <a:avLst/>
          </a:prstGeom>
          <a:noFill/>
          <a:ln>
            <a:noFill/>
          </a:ln>
        </p:spPr>
        <p:txBody>
          <a:bodyPr lIns="91425" tIns="45700" rIns="91425" bIns="45700" anchor="t" anchorCtr="0">
            <a:noAutofit/>
          </a:bodyPr>
          <a:lstStyle>
            <a:lvl1pPr marL="0" marR="0" indent="0" algn="r" rtl="0">
              <a:lnSpc>
                <a:spcPct val="100000"/>
              </a:lnSpc>
              <a:spcBef>
                <a:spcPts val="0"/>
              </a:spcBef>
              <a:spcAft>
                <a:spcPts val="0"/>
              </a:spcAft>
              <a:buNone/>
              <a:defRPr sz="1400" b="0" i="0" u="none" strike="noStrike" cap="none" baseline="0">
                <a:solidFill>
                  <a:schemeClr val="dk1"/>
                </a:solidFill>
                <a:latin typeface="Arial"/>
                <a:ea typeface="Arial"/>
                <a:cs typeface="Arial"/>
                <a:sym typeface="Arial"/>
              </a:defRPr>
            </a:lvl1pPr>
          </a:lstStyle>
          <a:p>
            <a:pPr marL="0" lvl="0" indent="0">
              <a:spcBef>
                <a:spcPts val="0"/>
              </a:spcBef>
              <a:buClr>
                <a:schemeClr val="dk1"/>
              </a:buClr>
              <a:buSzPct val="25000"/>
              <a:buFont typeface="Arial"/>
              <a:buNone/>
            </a:pPr>
            <a:fld id="{00000000-1234-1234-1234-123412341234}"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623887" y="1709738"/>
            <a:ext cx="7886700" cy="2852737"/>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8" name="Shape 68"/>
          <p:cNvSpPr txBox="1">
            <a:spLocks noGrp="1"/>
          </p:cNvSpPr>
          <p:nvPr>
            <p:ph type="body" idx="1"/>
          </p:nvPr>
        </p:nvSpPr>
        <p:spPr>
          <a:xfrm>
            <a:off x="623887" y="4589462"/>
            <a:ext cx="7886700" cy="1500187"/>
          </a:xfrm>
          <a:prstGeom prst="rect">
            <a:avLst/>
          </a:prstGeom>
          <a:noFill/>
          <a:ln>
            <a:noFill/>
          </a:ln>
        </p:spPr>
        <p:txBody>
          <a:bodyPr lIns="91425" tIns="91425" rIns="91425" bIns="91425" anchor="t"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69" name="Shape 69"/>
          <p:cNvSpPr txBox="1">
            <a:spLocks noGrp="1"/>
          </p:cNvSpPr>
          <p:nvPr>
            <p:ph type="dt" idx="10"/>
          </p:nvPr>
        </p:nvSpPr>
        <p:spPr>
          <a:xfrm>
            <a:off x="2819400" y="6245225"/>
            <a:ext cx="1447800"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0" name="Shape 70"/>
          <p:cNvSpPr txBox="1">
            <a:spLocks noGrp="1"/>
          </p:cNvSpPr>
          <p:nvPr>
            <p:ph type="ftr" idx="11"/>
          </p:nvPr>
        </p:nvSpPr>
        <p:spPr>
          <a:xfrm>
            <a:off x="4572000" y="6245225"/>
            <a:ext cx="24383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1" name="Shape 71"/>
          <p:cNvSpPr txBox="1">
            <a:spLocks noGrp="1"/>
          </p:cNvSpPr>
          <p:nvPr>
            <p:ph type="sldNum" idx="12"/>
          </p:nvPr>
        </p:nvSpPr>
        <p:spPr>
          <a:xfrm>
            <a:off x="7239000" y="6245225"/>
            <a:ext cx="1447800" cy="476249"/>
          </a:xfrm>
          <a:prstGeom prst="rect">
            <a:avLst/>
          </a:prstGeom>
          <a:noFill/>
          <a:ln>
            <a:noFill/>
          </a:ln>
        </p:spPr>
        <p:txBody>
          <a:bodyPr lIns="91425" tIns="45700" rIns="91425" bIns="45700" anchor="t" anchorCtr="0">
            <a:noAutofit/>
          </a:bodyPr>
          <a:lstStyle>
            <a:lvl1pPr marL="0" marR="0" indent="0" algn="r" rtl="0">
              <a:lnSpc>
                <a:spcPct val="100000"/>
              </a:lnSpc>
              <a:spcBef>
                <a:spcPts val="0"/>
              </a:spcBef>
              <a:spcAft>
                <a:spcPts val="0"/>
              </a:spcAft>
              <a:buNone/>
              <a:defRPr sz="1400" b="0" i="0" u="none" strike="noStrike" cap="none" baseline="0">
                <a:solidFill>
                  <a:schemeClr val="dk1"/>
                </a:solidFill>
                <a:latin typeface="Arial"/>
                <a:ea typeface="Arial"/>
                <a:cs typeface="Arial"/>
                <a:sym typeface="Arial"/>
              </a:defRPr>
            </a:lvl1pPr>
          </a:lstStyle>
          <a:p>
            <a:pPr marL="0" lvl="0" indent="0">
              <a:spcBef>
                <a:spcPts val="0"/>
              </a:spcBef>
              <a:buClr>
                <a:schemeClr val="dk1"/>
              </a:buClr>
              <a:buSzPct val="25000"/>
              <a:buFont typeface="Arial"/>
              <a:buNone/>
            </a:pPr>
            <a:fld id="{00000000-1234-1234-1234-123412341234}"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pic>
        <p:nvPicPr>
          <p:cNvPr id="9" name="Shape 9"/>
          <p:cNvPicPr preferRelativeResize="0"/>
          <p:nvPr/>
        </p:nvPicPr>
        <p:blipFill rotWithShape="1">
          <a:blip r:embed="rId13">
            <a:alphaModFix/>
          </a:blip>
          <a:srcRect/>
          <a:stretch/>
        </p:blipFill>
        <p:spPr>
          <a:xfrm>
            <a:off x="0" y="0"/>
            <a:ext cx="2571749" cy="6858000"/>
          </a:xfrm>
          <a:prstGeom prst="rect">
            <a:avLst/>
          </a:prstGeom>
          <a:noFill/>
          <a:ln>
            <a:noFill/>
          </a:ln>
        </p:spPr>
      </p:pic>
      <p:sp>
        <p:nvSpPr>
          <p:cNvPr id="10" name="Shape 10"/>
          <p:cNvSpPr txBox="1">
            <a:spLocks noGrp="1"/>
          </p:cNvSpPr>
          <p:nvPr>
            <p:ph type="title"/>
          </p:nvPr>
        </p:nvSpPr>
        <p:spPr>
          <a:xfrm>
            <a:off x="914400" y="609600"/>
            <a:ext cx="8077199" cy="1143000"/>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11" name="Shape 11"/>
          <p:cNvSpPr txBox="1">
            <a:spLocks noGrp="1"/>
          </p:cNvSpPr>
          <p:nvPr>
            <p:ph type="body" idx="1"/>
          </p:nvPr>
        </p:nvSpPr>
        <p:spPr>
          <a:xfrm>
            <a:off x="914400" y="1935161"/>
            <a:ext cx="8077199" cy="3551236"/>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1"/>
              </a:buClr>
              <a:buFont typeface="Arial"/>
              <a:buChar char="•"/>
              <a:defRPr/>
            </a:lvl1pPr>
            <a:lvl2pPr marL="742950" marR="0" indent="-107950" algn="l" rtl="0">
              <a:spcBef>
                <a:spcPts val="560"/>
              </a:spcBef>
              <a:spcAft>
                <a:spcPts val="0"/>
              </a:spcAft>
              <a:buClr>
                <a:schemeClr val="dk1"/>
              </a:buClr>
              <a:buFont typeface="Arial"/>
              <a:buChar char="–"/>
              <a:defRPr/>
            </a:lvl2pPr>
            <a:lvl3pPr marL="1143000" marR="0" indent="-76200" algn="l" rtl="0">
              <a:spcBef>
                <a:spcPts val="480"/>
              </a:spcBef>
              <a:spcAft>
                <a:spcPts val="0"/>
              </a:spcAft>
              <a:buClr>
                <a:schemeClr val="dk1"/>
              </a:buClr>
              <a:buFont typeface="Arial"/>
              <a:buChar char="•"/>
              <a:defRPr/>
            </a:lvl3pPr>
            <a:lvl4pPr marL="1600200" marR="0" indent="-101600" algn="l" rtl="0">
              <a:spcBef>
                <a:spcPts val="400"/>
              </a:spcBef>
              <a:spcAft>
                <a:spcPts val="0"/>
              </a:spcAft>
              <a:buClr>
                <a:schemeClr val="dk1"/>
              </a:buClr>
              <a:buFont typeface="Arial"/>
              <a:buChar char="–"/>
              <a:defRPr/>
            </a:lvl4pPr>
            <a:lvl5pPr marL="2057400" marR="0" indent="-101600" algn="l" rtl="0">
              <a:spcBef>
                <a:spcPts val="400"/>
              </a:spcBef>
              <a:spcAft>
                <a:spcPts val="0"/>
              </a:spcAft>
              <a:buClr>
                <a:schemeClr val="dk1"/>
              </a:buClr>
              <a:buFont typeface="Arial"/>
              <a:buChar char="»"/>
              <a:defRPr/>
            </a:lvl5pPr>
            <a:lvl6pPr marL="2514600" marR="0" indent="-114300" algn="l" rtl="0">
              <a:lnSpc>
                <a:spcPct val="90000"/>
              </a:lnSpc>
              <a:spcBef>
                <a:spcPts val="500"/>
              </a:spcBef>
              <a:buClr>
                <a:schemeClr val="dk1"/>
              </a:buClr>
              <a:buFont typeface="Arial"/>
              <a:buChar char="•"/>
              <a:defRPr/>
            </a:lvl6pPr>
            <a:lvl7pPr marL="2971800" marR="0" indent="-114300" algn="l" rtl="0">
              <a:lnSpc>
                <a:spcPct val="90000"/>
              </a:lnSpc>
              <a:spcBef>
                <a:spcPts val="500"/>
              </a:spcBef>
              <a:buClr>
                <a:schemeClr val="dk1"/>
              </a:buClr>
              <a:buFont typeface="Arial"/>
              <a:buChar char="•"/>
              <a:defRPr/>
            </a:lvl7pPr>
            <a:lvl8pPr marL="3429000" marR="0" indent="-114300" algn="l" rtl="0">
              <a:lnSpc>
                <a:spcPct val="90000"/>
              </a:lnSpc>
              <a:spcBef>
                <a:spcPts val="500"/>
              </a:spcBef>
              <a:buClr>
                <a:schemeClr val="dk1"/>
              </a:buClr>
              <a:buFont typeface="Arial"/>
              <a:buChar char="•"/>
              <a:defRPr/>
            </a:lvl8pPr>
            <a:lvl9pPr marL="3886200" marR="0" indent="-114300" algn="l" rtl="0">
              <a:lnSpc>
                <a:spcPct val="90000"/>
              </a:lnSpc>
              <a:spcBef>
                <a:spcPts val="500"/>
              </a:spcBef>
              <a:buClr>
                <a:schemeClr val="dk1"/>
              </a:buClr>
              <a:buFont typeface="Arial"/>
              <a:buChar char="•"/>
              <a:defRPr/>
            </a:lvl9pPr>
          </a:lstStyle>
          <a:p>
            <a:endParaRPr/>
          </a:p>
        </p:txBody>
      </p:sp>
      <p:sp>
        <p:nvSpPr>
          <p:cNvPr id="12" name="Shape 12"/>
          <p:cNvSpPr txBox="1">
            <a:spLocks noGrp="1"/>
          </p:cNvSpPr>
          <p:nvPr>
            <p:ph type="dt" idx="10"/>
          </p:nvPr>
        </p:nvSpPr>
        <p:spPr>
          <a:xfrm>
            <a:off x="2819400" y="6245225"/>
            <a:ext cx="1447800"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3" name="Shape 13"/>
          <p:cNvSpPr txBox="1">
            <a:spLocks noGrp="1"/>
          </p:cNvSpPr>
          <p:nvPr>
            <p:ph type="ftr" idx="11"/>
          </p:nvPr>
        </p:nvSpPr>
        <p:spPr>
          <a:xfrm>
            <a:off x="4572000" y="6245225"/>
            <a:ext cx="24383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4" name="Shape 14"/>
          <p:cNvSpPr txBox="1">
            <a:spLocks noGrp="1"/>
          </p:cNvSpPr>
          <p:nvPr>
            <p:ph type="sldNum" idx="12"/>
          </p:nvPr>
        </p:nvSpPr>
        <p:spPr>
          <a:xfrm>
            <a:off x="7239000" y="6245225"/>
            <a:ext cx="1447800" cy="476249"/>
          </a:xfrm>
          <a:prstGeom prst="rect">
            <a:avLst/>
          </a:prstGeom>
          <a:noFill/>
          <a:ln>
            <a:noFill/>
          </a:ln>
        </p:spPr>
        <p:txBody>
          <a:bodyPr lIns="91425" tIns="45700" rIns="91425" bIns="45700" anchor="t" anchorCtr="0">
            <a:noAutofit/>
          </a:bodyPr>
          <a:lstStyle>
            <a:lvl1pPr marL="0" marR="0" indent="0" algn="r" rtl="0">
              <a:lnSpc>
                <a:spcPct val="100000"/>
              </a:lnSpc>
              <a:spcBef>
                <a:spcPts val="0"/>
              </a:spcBef>
              <a:spcAft>
                <a:spcPts val="0"/>
              </a:spcAft>
              <a:buNone/>
              <a:defRPr sz="1400" b="0" i="0" u="none" strike="noStrike" cap="none" baseline="0">
                <a:solidFill>
                  <a:schemeClr val="dk1"/>
                </a:solidFill>
                <a:latin typeface="Arial"/>
                <a:ea typeface="Arial"/>
                <a:cs typeface="Arial"/>
                <a:sym typeface="Arial"/>
              </a:defRPr>
            </a:lvl1pPr>
          </a:lstStyle>
          <a:p>
            <a:pPr marL="0" lvl="0" indent="0">
              <a:spcBef>
                <a:spcPts val="0"/>
              </a:spcBef>
              <a:buClr>
                <a:schemeClr val="dk1"/>
              </a:buClr>
              <a:buSzPct val="25000"/>
              <a:buFont typeface="Arial"/>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hyperlink" Target="https://thisfangirlsperspective.wordpress.com/2014/06/15/tfp-presents-our-four-favorite-dad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8" Type="http://schemas.openxmlformats.org/officeDocument/2006/relationships/hyperlink" Target="http://ip2consulting.com/career/ethics.html" TargetMode="External"/><Relationship Id="rId3" Type="http://schemas.openxmlformats.org/officeDocument/2006/relationships/image" Target="../media/image27.png"/><Relationship Id="rId7" Type="http://schemas.openxmlformats.org/officeDocument/2006/relationships/hyperlink" Target="http://www.emc.com/emc-plus/rsa-labs/standards-initiatives/what-are-interactive-proofs-and-zero-knowledge.htm" TargetMode="External"/><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hyperlink" Target="https://www.pinterest.com/makebelieveart/hieroglyphs-secret-codes/" TargetMode="External"/><Relationship Id="rId5" Type="http://schemas.openxmlformats.org/officeDocument/2006/relationships/image" Target="../media/image28.png"/><Relationship Id="rId4" Type="http://schemas.openxmlformats.org/officeDocument/2006/relationships/image" Target="../media/image14.png"/><Relationship Id="rId9"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hyperlink" Target="http://www.samsung.com/us/" TargetMode="External"/><Relationship Id="rId3" Type="http://schemas.openxmlformats.org/officeDocument/2006/relationships/image" Target="../media/image5.png"/><Relationship Id="rId7" Type="http://schemas.openxmlformats.org/officeDocument/2006/relationships/hyperlink" Target="http://www.target.com/"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hyperlink" Target="http://antheminc.com/Companies/AnthemBlueCrossBlueShield/index.htm"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p:nvPr/>
        </p:nvSpPr>
        <p:spPr>
          <a:xfrm>
            <a:off x="2332036" y="2178050"/>
            <a:ext cx="6126161" cy="12001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3600" b="1" i="0" u="none" strike="noStrike" cap="none" baseline="0">
                <a:solidFill>
                  <a:srgbClr val="000000"/>
                </a:solidFill>
                <a:latin typeface="Arial"/>
                <a:ea typeface="Arial"/>
                <a:cs typeface="Arial"/>
                <a:sym typeface="Arial"/>
              </a:rPr>
              <a:t>RET Project #6: Securing Cyberspace</a:t>
            </a:r>
          </a:p>
        </p:txBody>
      </p:sp>
      <p:sp>
        <p:nvSpPr>
          <p:cNvPr id="86" name="Shape 86"/>
          <p:cNvSpPr txBox="1"/>
          <p:nvPr/>
        </p:nvSpPr>
        <p:spPr>
          <a:xfrm>
            <a:off x="2819400" y="3810000"/>
            <a:ext cx="5410200" cy="147796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666666"/>
              </a:buClr>
              <a:buSzPct val="25000"/>
              <a:buFont typeface="Arial"/>
              <a:buNone/>
            </a:pPr>
            <a:r>
              <a:rPr lang="en-US" sz="1800" b="0" i="0" u="none" strike="noStrike" cap="none" baseline="0">
                <a:solidFill>
                  <a:srgbClr val="666666"/>
                </a:solidFill>
                <a:latin typeface="Arial"/>
                <a:ea typeface="Arial"/>
                <a:cs typeface="Arial"/>
                <a:sym typeface="Arial"/>
              </a:rPr>
              <a:t>Faculty Mentor: Dr. Franco</a:t>
            </a:r>
          </a:p>
          <a:p>
            <a:pPr marL="0" marR="0" lvl="0" indent="0" algn="ctr" rtl="0">
              <a:lnSpc>
                <a:spcPct val="100000"/>
              </a:lnSpc>
              <a:spcBef>
                <a:spcPts val="0"/>
              </a:spcBef>
              <a:spcAft>
                <a:spcPts val="0"/>
              </a:spcAft>
              <a:buClr>
                <a:srgbClr val="666666"/>
              </a:buClr>
              <a:buSzPct val="25000"/>
              <a:buFont typeface="Arial"/>
              <a:buNone/>
            </a:pPr>
            <a:r>
              <a:rPr lang="en-US" sz="1800" b="0" i="0" u="none" strike="noStrike" cap="none" baseline="0">
                <a:solidFill>
                  <a:srgbClr val="666666"/>
                </a:solidFill>
                <a:latin typeface="Arial"/>
                <a:ea typeface="Arial"/>
                <a:cs typeface="Arial"/>
                <a:sym typeface="Arial"/>
              </a:rPr>
              <a:t>Graduate Research Assistant: Amin Makani</a:t>
            </a:r>
          </a:p>
          <a:p>
            <a:pPr marL="0" marR="0" lvl="0" indent="0" algn="ctr" rtl="0">
              <a:lnSpc>
                <a:spcPct val="100000"/>
              </a:lnSpc>
              <a:spcBef>
                <a:spcPts val="0"/>
              </a:spcBef>
              <a:spcAft>
                <a:spcPts val="0"/>
              </a:spcAft>
              <a:buClr>
                <a:srgbClr val="666666"/>
              </a:buClr>
              <a:buSzPct val="25000"/>
              <a:buFont typeface="Arial"/>
              <a:buNone/>
            </a:pPr>
            <a:r>
              <a:rPr lang="en-US" sz="1800">
                <a:solidFill>
                  <a:srgbClr val="666666"/>
                </a:solidFill>
              </a:rPr>
              <a:t>High School </a:t>
            </a:r>
            <a:r>
              <a:rPr lang="en-US" sz="1800" b="0" i="0" u="none" strike="noStrike" cap="none" baseline="0">
                <a:solidFill>
                  <a:srgbClr val="666666"/>
                </a:solidFill>
                <a:latin typeface="Arial"/>
                <a:ea typeface="Arial"/>
                <a:cs typeface="Arial"/>
                <a:sym typeface="Arial"/>
              </a:rPr>
              <a:t>Assistant: Nicholas Maltbie</a:t>
            </a:r>
          </a:p>
          <a:p>
            <a:pPr marL="0" marR="0" lvl="0" indent="0" algn="ctr" rtl="0">
              <a:lnSpc>
                <a:spcPct val="100000"/>
              </a:lnSpc>
              <a:spcBef>
                <a:spcPts val="0"/>
              </a:spcBef>
              <a:spcAft>
                <a:spcPts val="0"/>
              </a:spcAft>
              <a:buClr>
                <a:srgbClr val="666666"/>
              </a:buClr>
              <a:buFont typeface="Arial"/>
              <a:buNone/>
            </a:pPr>
            <a:endParaRPr sz="1800">
              <a:solidFill>
                <a:srgbClr val="666666"/>
              </a:solidFill>
            </a:endParaRPr>
          </a:p>
          <a:p>
            <a:pPr marL="0" marR="0" lvl="0" indent="0" algn="ctr" rtl="0">
              <a:lnSpc>
                <a:spcPct val="100000"/>
              </a:lnSpc>
              <a:spcBef>
                <a:spcPts val="0"/>
              </a:spcBef>
              <a:spcAft>
                <a:spcPts val="0"/>
              </a:spcAft>
              <a:buClr>
                <a:srgbClr val="666666"/>
              </a:buClr>
              <a:buSzPct val="25000"/>
              <a:buFont typeface="Arial"/>
              <a:buNone/>
            </a:pPr>
            <a:r>
              <a:rPr lang="en-US" sz="1800" b="0" i="0" u="none" strike="noStrike" cap="none" baseline="0">
                <a:solidFill>
                  <a:srgbClr val="666666"/>
                </a:solidFill>
                <a:latin typeface="Arial"/>
                <a:ea typeface="Arial"/>
                <a:cs typeface="Arial"/>
                <a:sym typeface="Arial"/>
              </a:rPr>
              <a:t>Teachers: </a:t>
            </a:r>
          </a:p>
          <a:p>
            <a:pPr marL="0" marR="0" lvl="0" indent="0" algn="ctr" rtl="0">
              <a:lnSpc>
                <a:spcPct val="100000"/>
              </a:lnSpc>
              <a:spcBef>
                <a:spcPts val="0"/>
              </a:spcBef>
              <a:spcAft>
                <a:spcPts val="0"/>
              </a:spcAft>
              <a:buClr>
                <a:srgbClr val="666666"/>
              </a:buClr>
              <a:buSzPct val="25000"/>
              <a:buFont typeface="Arial"/>
              <a:buNone/>
            </a:pPr>
            <a:r>
              <a:rPr lang="en-US" sz="1800" b="0" i="0" u="none" strike="noStrike" cap="none" baseline="0">
                <a:solidFill>
                  <a:srgbClr val="666666"/>
                </a:solidFill>
                <a:latin typeface="Arial"/>
                <a:ea typeface="Arial"/>
                <a:cs typeface="Arial"/>
                <a:sym typeface="Arial"/>
              </a:rPr>
              <a:t>Amanda Sopko, 6th Grade, Indian Hill </a:t>
            </a:r>
            <a:r>
              <a:rPr lang="en-US" sz="1800">
                <a:solidFill>
                  <a:srgbClr val="666666"/>
                </a:solidFill>
              </a:rPr>
              <a:t>MS</a:t>
            </a:r>
          </a:p>
          <a:p>
            <a:pPr marL="0" marR="0" lvl="0" indent="0" algn="ctr" rtl="0">
              <a:lnSpc>
                <a:spcPct val="100000"/>
              </a:lnSpc>
              <a:spcBef>
                <a:spcPts val="0"/>
              </a:spcBef>
              <a:spcAft>
                <a:spcPts val="0"/>
              </a:spcAft>
              <a:buClr>
                <a:srgbClr val="666666"/>
              </a:buClr>
              <a:buSzPct val="25000"/>
              <a:buFont typeface="Arial"/>
              <a:buNone/>
            </a:pPr>
            <a:r>
              <a:rPr lang="en-US" sz="1800" b="0" i="0" u="none" strike="noStrike" cap="none" baseline="0">
                <a:solidFill>
                  <a:srgbClr val="666666"/>
                </a:solidFill>
                <a:latin typeface="Arial"/>
                <a:ea typeface="Arial"/>
                <a:cs typeface="Arial"/>
                <a:sym typeface="Arial"/>
              </a:rPr>
              <a:t>Ben Dougherty, 11-12th Grade, Purcell Marian HS</a:t>
            </a:r>
          </a:p>
        </p:txBody>
      </p:sp>
      <p:sp>
        <p:nvSpPr>
          <p:cNvPr id="87" name="Shape 87"/>
          <p:cNvSpPr txBox="1">
            <a:spLocks noGrp="1"/>
          </p:cNvSpPr>
          <p:nvPr>
            <p:ph type="sldNum" idx="12"/>
          </p:nvPr>
        </p:nvSpPr>
        <p:spPr>
          <a:xfrm>
            <a:off x="7239000" y="6245225"/>
            <a:ext cx="1447800" cy="476100"/>
          </a:xfrm>
          <a:prstGeom prst="rect">
            <a:avLst/>
          </a:prstGeom>
        </p:spPr>
        <p:txBody>
          <a:bodyPr lIns="91425" tIns="45700" rIns="91425" bIns="45700" anchor="t" anchorCtr="0">
            <a:noAutofit/>
          </a:bodyPr>
          <a:lstStyle/>
          <a:p>
            <a:pPr lvl="0">
              <a:spcBef>
                <a:spcPts val="0"/>
              </a:spcBef>
              <a:buClr>
                <a:schemeClr val="dk1"/>
              </a:buClr>
              <a:buSzPct val="25000"/>
              <a:buFont typeface="Arial"/>
              <a:buNone/>
            </a:pPr>
            <a:fld id="{00000000-1234-1234-1234-123412341234}" type="slidenum">
              <a:rPr lang="en-US"/>
              <a:t>1</a:t>
            </a:fld>
            <a:endParaRPr lang="en-US"/>
          </a:p>
        </p:txBody>
      </p:sp>
      <p:pic>
        <p:nvPicPr>
          <p:cNvPr id="88" name="Shape 88"/>
          <p:cNvPicPr preferRelativeResize="0"/>
          <p:nvPr/>
        </p:nvPicPr>
        <p:blipFill rotWithShape="1">
          <a:blip r:embed="rId3">
            <a:alphaModFix/>
          </a:blip>
          <a:srcRect/>
          <a:stretch/>
        </p:blipFill>
        <p:spPr>
          <a:xfrm>
            <a:off x="457200" y="2362200"/>
            <a:ext cx="1904999" cy="190499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Shape 162"/>
          <p:cNvPicPr preferRelativeResize="0"/>
          <p:nvPr/>
        </p:nvPicPr>
        <p:blipFill>
          <a:blip r:embed="rId3">
            <a:alphaModFix/>
          </a:blip>
          <a:stretch>
            <a:fillRect/>
          </a:stretch>
        </p:blipFill>
        <p:spPr>
          <a:xfrm>
            <a:off x="1077625" y="1573525"/>
            <a:ext cx="2928948" cy="3906622"/>
          </a:xfrm>
          <a:prstGeom prst="rect">
            <a:avLst/>
          </a:prstGeom>
          <a:noFill/>
          <a:ln>
            <a:noFill/>
          </a:ln>
        </p:spPr>
      </p:pic>
      <p:sp>
        <p:nvSpPr>
          <p:cNvPr id="163" name="Shape 163"/>
          <p:cNvSpPr txBox="1"/>
          <p:nvPr/>
        </p:nvSpPr>
        <p:spPr>
          <a:xfrm>
            <a:off x="2838575" y="5672475"/>
            <a:ext cx="5414999" cy="886500"/>
          </a:xfrm>
          <a:prstGeom prst="rect">
            <a:avLst/>
          </a:prstGeom>
          <a:noFill/>
          <a:ln>
            <a:noFill/>
          </a:ln>
        </p:spPr>
        <p:txBody>
          <a:bodyPr lIns="91425" tIns="91425" rIns="91425" bIns="91425" anchor="ctr" anchorCtr="0">
            <a:noAutofit/>
          </a:bodyPr>
          <a:lstStyle/>
          <a:p>
            <a:pPr lvl="0" rtl="0">
              <a:spcBef>
                <a:spcPts val="0"/>
              </a:spcBef>
              <a:buNone/>
            </a:pPr>
            <a:r>
              <a:rPr lang="en-US" dirty="0">
                <a:solidFill>
                  <a:schemeClr val="dk1"/>
                </a:solidFill>
              </a:rPr>
              <a:t>E</a:t>
            </a:r>
            <a:r>
              <a:rPr lang="en-US" dirty="0" smtClean="0">
                <a:solidFill>
                  <a:schemeClr val="dk1"/>
                </a:solidFill>
              </a:rPr>
              <a:t>nigma Image: </a:t>
            </a:r>
            <a:r>
              <a:rPr lang="en-US" dirty="0">
                <a:solidFill>
                  <a:schemeClr val="dk1"/>
                </a:solidFill>
              </a:rPr>
              <a:t>https://upload.wikimedia.org/wikipedia/commons/3/3e/EnigmaMachineLabeled.jpg</a:t>
            </a:r>
          </a:p>
        </p:txBody>
      </p:sp>
      <p:sp>
        <p:nvSpPr>
          <p:cNvPr id="164" name="Shape 164"/>
          <p:cNvSpPr txBox="1">
            <a:spLocks noGrp="1"/>
          </p:cNvSpPr>
          <p:nvPr>
            <p:ph type="sldNum" idx="12"/>
          </p:nvPr>
        </p:nvSpPr>
        <p:spPr>
          <a:xfrm>
            <a:off x="7239000" y="6245225"/>
            <a:ext cx="1447800" cy="476100"/>
          </a:xfrm>
          <a:prstGeom prst="rect">
            <a:avLst/>
          </a:prstGeom>
        </p:spPr>
        <p:txBody>
          <a:bodyPr lIns="91425" tIns="45700" rIns="91425" bIns="45700" anchor="t" anchorCtr="0">
            <a:noAutofit/>
          </a:bodyPr>
          <a:lstStyle/>
          <a:p>
            <a:pPr lvl="0">
              <a:spcBef>
                <a:spcPts val="0"/>
              </a:spcBef>
              <a:buClr>
                <a:schemeClr val="dk1"/>
              </a:buClr>
              <a:buSzPct val="25000"/>
              <a:buFont typeface="Arial"/>
              <a:buNone/>
            </a:pPr>
            <a:fld id="{00000000-1234-1234-1234-123412341234}" type="slidenum">
              <a:rPr lang="en-US"/>
              <a:t>10</a:t>
            </a:fld>
            <a:endParaRPr lang="en-US"/>
          </a:p>
        </p:txBody>
      </p:sp>
      <p:sp>
        <p:nvSpPr>
          <p:cNvPr id="165" name="Shape 165"/>
          <p:cNvSpPr txBox="1">
            <a:spLocks noGrp="1"/>
          </p:cNvSpPr>
          <p:nvPr>
            <p:ph type="title"/>
          </p:nvPr>
        </p:nvSpPr>
        <p:spPr>
          <a:xfrm>
            <a:off x="914400" y="609600"/>
            <a:ext cx="8077199" cy="1143000"/>
          </a:xfrm>
          <a:prstGeom prst="rect">
            <a:avLst/>
          </a:prstGeom>
          <a:noFill/>
          <a:ln>
            <a:noFill/>
          </a:ln>
        </p:spPr>
        <p:txBody>
          <a:bodyPr lIns="91425" tIns="91425" rIns="91425" bIns="91425" anchor="ctr" anchorCtr="0">
            <a:noAutofit/>
          </a:bodyPr>
          <a:lstStyle/>
          <a:p>
            <a:pPr lvl="0" rtl="0">
              <a:spcBef>
                <a:spcPts val="0"/>
              </a:spcBef>
              <a:buNone/>
            </a:pPr>
            <a:r>
              <a:rPr lang="en-US" sz="3600" b="1">
                <a:solidFill>
                  <a:schemeClr val="dk1"/>
                </a:solidFill>
              </a:rPr>
              <a:t>Cryptographic Systems</a:t>
            </a:r>
          </a:p>
        </p:txBody>
      </p:sp>
      <p:sp>
        <p:nvSpPr>
          <p:cNvPr id="166" name="Shape 166"/>
          <p:cNvSpPr txBox="1">
            <a:spLocks noGrp="1"/>
          </p:cNvSpPr>
          <p:nvPr>
            <p:ph type="body" idx="1"/>
          </p:nvPr>
        </p:nvSpPr>
        <p:spPr>
          <a:xfrm>
            <a:off x="3887800" y="1607800"/>
            <a:ext cx="4629299" cy="4253100"/>
          </a:xfrm>
          <a:prstGeom prst="rect">
            <a:avLst/>
          </a:prstGeom>
          <a:noFill/>
          <a:ln>
            <a:noFill/>
          </a:ln>
        </p:spPr>
        <p:txBody>
          <a:bodyPr lIns="91425" tIns="91425" rIns="91425" bIns="91425" anchor="t" anchorCtr="0">
            <a:noAutofit/>
          </a:bodyPr>
          <a:lstStyle/>
          <a:p>
            <a:pPr lvl="0" rtl="0">
              <a:spcBef>
                <a:spcPts val="0"/>
              </a:spcBef>
              <a:buNone/>
            </a:pPr>
            <a:r>
              <a:rPr lang="en-US" sz="3000">
                <a:solidFill>
                  <a:schemeClr val="dk1"/>
                </a:solidFill>
              </a:rPr>
              <a:t>Private Key (Symmetric)</a:t>
            </a:r>
          </a:p>
          <a:p>
            <a:pPr marL="457200" lvl="0" indent="-406400" rtl="0">
              <a:spcBef>
                <a:spcPts val="600"/>
              </a:spcBef>
              <a:buClr>
                <a:schemeClr val="dk1"/>
              </a:buClr>
              <a:buSzPct val="100000"/>
              <a:buFont typeface="Arial"/>
              <a:buChar char="●"/>
            </a:pPr>
            <a:r>
              <a:rPr lang="en-US" sz="2800">
                <a:solidFill>
                  <a:schemeClr val="dk1"/>
                </a:solidFill>
              </a:rPr>
              <a:t>Permutation Ciphers</a:t>
            </a:r>
          </a:p>
          <a:p>
            <a:pPr marL="914400" lvl="1" indent="-381000" rtl="0">
              <a:spcBef>
                <a:spcPts val="480"/>
              </a:spcBef>
              <a:buClr>
                <a:schemeClr val="dk1"/>
              </a:buClr>
              <a:buSzPct val="100000"/>
              <a:buFont typeface="Courier New"/>
              <a:buChar char="o"/>
            </a:pPr>
            <a:r>
              <a:rPr lang="en-US" sz="2400">
                <a:solidFill>
                  <a:schemeClr val="dk1"/>
                </a:solidFill>
              </a:rPr>
              <a:t>Caesar</a:t>
            </a:r>
          </a:p>
          <a:p>
            <a:pPr marL="914400" lvl="1" indent="-381000" rtl="0">
              <a:spcBef>
                <a:spcPts val="480"/>
              </a:spcBef>
              <a:buClr>
                <a:schemeClr val="dk1"/>
              </a:buClr>
              <a:buSzPct val="100000"/>
              <a:buFont typeface="Courier New"/>
              <a:buChar char="o"/>
            </a:pPr>
            <a:r>
              <a:rPr lang="en-US" sz="2400">
                <a:solidFill>
                  <a:schemeClr val="dk1"/>
                </a:solidFill>
              </a:rPr>
              <a:t>Substitution</a:t>
            </a:r>
          </a:p>
          <a:p>
            <a:pPr marL="914400" lvl="1" indent="-381000" rtl="0">
              <a:spcBef>
                <a:spcPts val="480"/>
              </a:spcBef>
              <a:buClr>
                <a:schemeClr val="dk1"/>
              </a:buClr>
              <a:buSzPct val="100000"/>
              <a:buFont typeface="Courier New"/>
              <a:buChar char="o"/>
            </a:pPr>
            <a:r>
              <a:rPr lang="en-US" sz="2400">
                <a:solidFill>
                  <a:schemeClr val="dk1"/>
                </a:solidFill>
              </a:rPr>
              <a:t>Enigma</a:t>
            </a:r>
          </a:p>
          <a:p>
            <a:pPr marL="457200" lvl="0" indent="-419100" rtl="0">
              <a:spcBef>
                <a:spcPts val="600"/>
              </a:spcBef>
              <a:buClr>
                <a:schemeClr val="dk1"/>
              </a:buClr>
              <a:buSzPct val="100000"/>
              <a:buFont typeface="Arial"/>
              <a:buChar char="●"/>
            </a:pPr>
            <a:r>
              <a:rPr lang="en-US" sz="3000">
                <a:solidFill>
                  <a:schemeClr val="dk1"/>
                </a:solidFill>
              </a:rPr>
              <a:t>XOR Cipher</a:t>
            </a:r>
          </a:p>
          <a:p>
            <a:pPr marL="457200" lvl="0" indent="-419100" rtl="0">
              <a:spcBef>
                <a:spcPts val="600"/>
              </a:spcBef>
              <a:buClr>
                <a:schemeClr val="dk1"/>
              </a:buClr>
              <a:buSzPct val="100000"/>
              <a:buFont typeface="Arial"/>
              <a:buChar char="●"/>
            </a:pPr>
            <a:r>
              <a:rPr lang="en-US" sz="3000">
                <a:solidFill>
                  <a:schemeClr val="dk1"/>
                </a:solidFill>
              </a:rPr>
              <a:t>AES, 3DES</a:t>
            </a:r>
          </a:p>
        </p:txBody>
      </p:sp>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Shape 172"/>
          <p:cNvSpPr txBox="1">
            <a:spLocks noGrp="1"/>
          </p:cNvSpPr>
          <p:nvPr>
            <p:ph type="title"/>
          </p:nvPr>
        </p:nvSpPr>
        <p:spPr>
          <a:xfrm>
            <a:off x="914400" y="609600"/>
            <a:ext cx="8077199" cy="1143000"/>
          </a:xfrm>
          <a:prstGeom prst="rect">
            <a:avLst/>
          </a:prstGeom>
        </p:spPr>
        <p:txBody>
          <a:bodyPr lIns="91425" tIns="91425" rIns="91425" bIns="91425" anchor="ctr" anchorCtr="0">
            <a:noAutofit/>
          </a:bodyPr>
          <a:lstStyle/>
          <a:p>
            <a:pPr lvl="0" rtl="0">
              <a:spcBef>
                <a:spcPts val="0"/>
              </a:spcBef>
              <a:buNone/>
            </a:pPr>
            <a:r>
              <a:rPr lang="en-US" sz="3600" b="1">
                <a:solidFill>
                  <a:schemeClr val="dk1"/>
                </a:solidFill>
              </a:rPr>
              <a:t>Cryptographic Systems</a:t>
            </a:r>
          </a:p>
        </p:txBody>
      </p:sp>
      <p:sp>
        <p:nvSpPr>
          <p:cNvPr id="173" name="Shape 173"/>
          <p:cNvSpPr txBox="1">
            <a:spLocks noGrp="1"/>
          </p:cNvSpPr>
          <p:nvPr>
            <p:ph type="body" idx="1"/>
          </p:nvPr>
        </p:nvSpPr>
        <p:spPr>
          <a:xfrm>
            <a:off x="3887800" y="1607800"/>
            <a:ext cx="4629299" cy="4253100"/>
          </a:xfrm>
          <a:prstGeom prst="rect">
            <a:avLst/>
          </a:prstGeom>
          <a:noFill/>
          <a:ln>
            <a:noFill/>
          </a:ln>
        </p:spPr>
        <p:txBody>
          <a:bodyPr lIns="91425" tIns="91425" rIns="91425" bIns="91425" anchor="t" anchorCtr="0">
            <a:noAutofit/>
          </a:bodyPr>
          <a:lstStyle/>
          <a:p>
            <a:pPr lvl="0" rtl="0">
              <a:spcBef>
                <a:spcPts val="0"/>
              </a:spcBef>
              <a:buNone/>
            </a:pPr>
            <a:r>
              <a:rPr lang="en-US" sz="3000">
                <a:solidFill>
                  <a:schemeClr val="dk1"/>
                </a:solidFill>
              </a:rPr>
              <a:t>Private Key (Symmetric)</a:t>
            </a:r>
          </a:p>
          <a:p>
            <a:pPr marL="457200" lvl="0" indent="-406400" rtl="0">
              <a:spcBef>
                <a:spcPts val="600"/>
              </a:spcBef>
              <a:buClr>
                <a:schemeClr val="dk1"/>
              </a:buClr>
              <a:buSzPct val="100000"/>
              <a:buFont typeface="Arial"/>
              <a:buChar char="●"/>
            </a:pPr>
            <a:r>
              <a:rPr lang="en-US" sz="2800">
                <a:solidFill>
                  <a:schemeClr val="dk1"/>
                </a:solidFill>
              </a:rPr>
              <a:t>Permutation Ciphers</a:t>
            </a:r>
          </a:p>
          <a:p>
            <a:pPr marL="914400" lvl="1" indent="-381000" rtl="0">
              <a:spcBef>
                <a:spcPts val="480"/>
              </a:spcBef>
              <a:buClr>
                <a:schemeClr val="dk1"/>
              </a:buClr>
              <a:buSzPct val="100000"/>
              <a:buFont typeface="Courier New"/>
              <a:buChar char="o"/>
            </a:pPr>
            <a:r>
              <a:rPr lang="en-US" sz="2400">
                <a:solidFill>
                  <a:schemeClr val="dk1"/>
                </a:solidFill>
              </a:rPr>
              <a:t>Caesar</a:t>
            </a:r>
          </a:p>
          <a:p>
            <a:pPr marL="914400" lvl="1" indent="-381000" rtl="0">
              <a:spcBef>
                <a:spcPts val="480"/>
              </a:spcBef>
              <a:buClr>
                <a:schemeClr val="dk1"/>
              </a:buClr>
              <a:buSzPct val="100000"/>
              <a:buFont typeface="Courier New"/>
              <a:buChar char="o"/>
            </a:pPr>
            <a:r>
              <a:rPr lang="en-US" sz="2400">
                <a:solidFill>
                  <a:schemeClr val="dk1"/>
                </a:solidFill>
              </a:rPr>
              <a:t>Substitution</a:t>
            </a:r>
          </a:p>
          <a:p>
            <a:pPr marL="914400" lvl="1" indent="-381000" rtl="0">
              <a:spcBef>
                <a:spcPts val="480"/>
              </a:spcBef>
              <a:buClr>
                <a:schemeClr val="dk1"/>
              </a:buClr>
              <a:buSzPct val="100000"/>
              <a:buFont typeface="Courier New"/>
              <a:buChar char="o"/>
            </a:pPr>
            <a:r>
              <a:rPr lang="en-US" sz="2400">
                <a:solidFill>
                  <a:schemeClr val="dk1"/>
                </a:solidFill>
              </a:rPr>
              <a:t>Enigma</a:t>
            </a:r>
          </a:p>
          <a:p>
            <a:pPr marL="457200" lvl="0" indent="-419100" rtl="0">
              <a:spcBef>
                <a:spcPts val="600"/>
              </a:spcBef>
              <a:buClr>
                <a:schemeClr val="dk1"/>
              </a:buClr>
              <a:buSzPct val="100000"/>
              <a:buFont typeface="Arial"/>
              <a:buChar char="●"/>
            </a:pPr>
            <a:r>
              <a:rPr lang="en-US" sz="3000">
                <a:solidFill>
                  <a:schemeClr val="dk1"/>
                </a:solidFill>
              </a:rPr>
              <a:t>XOR Cipher</a:t>
            </a:r>
          </a:p>
          <a:p>
            <a:pPr marL="457200" lvl="0" indent="-419100" rtl="0">
              <a:spcBef>
                <a:spcPts val="600"/>
              </a:spcBef>
              <a:buClr>
                <a:schemeClr val="dk1"/>
              </a:buClr>
              <a:buSzPct val="100000"/>
              <a:buFont typeface="Arial"/>
              <a:buChar char="●"/>
            </a:pPr>
            <a:r>
              <a:rPr lang="en-US" sz="3000">
                <a:solidFill>
                  <a:schemeClr val="dk1"/>
                </a:solidFill>
              </a:rPr>
              <a:t>AES, 3DES</a:t>
            </a:r>
          </a:p>
        </p:txBody>
      </p:sp>
      <p:sp>
        <p:nvSpPr>
          <p:cNvPr id="174" name="Shape 174"/>
          <p:cNvSpPr txBox="1">
            <a:spLocks noGrp="1"/>
          </p:cNvSpPr>
          <p:nvPr>
            <p:ph type="sldNum" idx="12"/>
          </p:nvPr>
        </p:nvSpPr>
        <p:spPr>
          <a:xfrm>
            <a:off x="7239000" y="6245225"/>
            <a:ext cx="1447800" cy="476100"/>
          </a:xfrm>
          <a:prstGeom prst="rect">
            <a:avLst/>
          </a:prstGeom>
        </p:spPr>
        <p:txBody>
          <a:bodyPr lIns="91425" tIns="45700" rIns="91425" bIns="45700" anchor="t" anchorCtr="0">
            <a:noAutofit/>
          </a:bodyPr>
          <a:lstStyle/>
          <a:p>
            <a:pPr lvl="0" rtl="0">
              <a:spcBef>
                <a:spcPts val="0"/>
              </a:spcBef>
              <a:buClr>
                <a:schemeClr val="dk1"/>
              </a:buClr>
              <a:buSzPct val="25000"/>
              <a:buFont typeface="Arial"/>
              <a:buNone/>
            </a:pPr>
            <a:fld id="{00000000-1234-1234-1234-123412341234}" type="slidenum">
              <a:rPr lang="en-US"/>
              <a:t>11</a:t>
            </a:fld>
            <a:endParaRPr lang="en-US"/>
          </a:p>
        </p:txBody>
      </p:sp>
      <p:pic>
        <p:nvPicPr>
          <p:cNvPr id="175" name="Shape 175"/>
          <p:cNvPicPr preferRelativeResize="0"/>
          <p:nvPr/>
        </p:nvPicPr>
        <p:blipFill>
          <a:blip r:embed="rId3">
            <a:alphaModFix/>
          </a:blip>
          <a:stretch>
            <a:fillRect/>
          </a:stretch>
        </p:blipFill>
        <p:spPr>
          <a:xfrm>
            <a:off x="914400" y="2748500"/>
            <a:ext cx="2857500" cy="1971675"/>
          </a:xfrm>
          <a:prstGeom prst="rect">
            <a:avLst/>
          </a:prstGeom>
          <a:noFill/>
          <a:ln>
            <a:noFill/>
          </a:ln>
        </p:spPr>
      </p:pic>
      <p:sp>
        <p:nvSpPr>
          <p:cNvPr id="176" name="Shape 176"/>
          <p:cNvSpPr txBox="1"/>
          <p:nvPr/>
        </p:nvSpPr>
        <p:spPr>
          <a:xfrm>
            <a:off x="2773841" y="5724273"/>
            <a:ext cx="6037199" cy="773699"/>
          </a:xfrm>
          <a:prstGeom prst="rect">
            <a:avLst/>
          </a:prstGeom>
          <a:noFill/>
          <a:ln>
            <a:noFill/>
          </a:ln>
        </p:spPr>
        <p:txBody>
          <a:bodyPr lIns="91425" tIns="91425" rIns="91425" bIns="91425" anchor="ctr" anchorCtr="0">
            <a:noAutofit/>
          </a:bodyPr>
          <a:lstStyle/>
          <a:p>
            <a:pPr lvl="0" rtl="0">
              <a:spcBef>
                <a:spcPts val="0"/>
              </a:spcBef>
              <a:buNone/>
            </a:pPr>
            <a:r>
              <a:rPr lang="en-US" dirty="0" smtClean="0"/>
              <a:t>Image: http</a:t>
            </a:r>
            <a:r>
              <a:rPr lang="en-US" dirty="0"/>
              <a:t>://etutorials.org/Networking/802.11+security.+wi-fi+protected+access+and+802.11i/Part+II+The+Design+of+Wi-Fi+Security/Chapter+6.+How+IEEE+802.11+WEP+Works+and+Why+It+Doesn+t/Mechanics+of+WEP/</a:t>
            </a:r>
          </a:p>
        </p:txBody>
      </p:sp>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txBox="1">
            <a:spLocks noGrp="1"/>
          </p:cNvSpPr>
          <p:nvPr>
            <p:ph type="title"/>
          </p:nvPr>
        </p:nvSpPr>
        <p:spPr>
          <a:xfrm>
            <a:off x="914400" y="609600"/>
            <a:ext cx="8077199" cy="1143000"/>
          </a:xfrm>
          <a:prstGeom prst="rect">
            <a:avLst/>
          </a:prstGeom>
        </p:spPr>
        <p:txBody>
          <a:bodyPr lIns="91425" tIns="91425" rIns="91425" bIns="91425" anchor="ctr" anchorCtr="0">
            <a:noAutofit/>
          </a:bodyPr>
          <a:lstStyle/>
          <a:p>
            <a:pPr lvl="0" rtl="0">
              <a:spcBef>
                <a:spcPts val="0"/>
              </a:spcBef>
              <a:buNone/>
            </a:pPr>
            <a:r>
              <a:rPr lang="en-US" sz="3600" b="1">
                <a:solidFill>
                  <a:schemeClr val="dk1"/>
                </a:solidFill>
              </a:rPr>
              <a:t>Cryptographic Systems</a:t>
            </a:r>
          </a:p>
        </p:txBody>
      </p:sp>
      <p:sp>
        <p:nvSpPr>
          <p:cNvPr id="183" name="Shape 183"/>
          <p:cNvSpPr txBox="1">
            <a:spLocks noGrp="1"/>
          </p:cNvSpPr>
          <p:nvPr>
            <p:ph type="body" idx="1"/>
          </p:nvPr>
        </p:nvSpPr>
        <p:spPr>
          <a:xfrm>
            <a:off x="3887800" y="1607800"/>
            <a:ext cx="4629299" cy="4253100"/>
          </a:xfrm>
          <a:prstGeom prst="rect">
            <a:avLst/>
          </a:prstGeom>
          <a:noFill/>
          <a:ln>
            <a:noFill/>
          </a:ln>
        </p:spPr>
        <p:txBody>
          <a:bodyPr lIns="91425" tIns="91425" rIns="91425" bIns="91425" anchor="t" anchorCtr="0">
            <a:noAutofit/>
          </a:bodyPr>
          <a:lstStyle/>
          <a:p>
            <a:pPr marL="0" lvl="0" indent="0" rtl="0">
              <a:spcBef>
                <a:spcPts val="600"/>
              </a:spcBef>
              <a:buClr>
                <a:srgbClr val="000000"/>
              </a:buClr>
              <a:buSzPct val="36666"/>
              <a:buNone/>
            </a:pPr>
            <a:r>
              <a:rPr lang="en-US" sz="3000">
                <a:solidFill>
                  <a:schemeClr val="dk1"/>
                </a:solidFill>
              </a:rPr>
              <a:t>Public Key (Asymmetric)</a:t>
            </a:r>
          </a:p>
          <a:p>
            <a:pPr marL="457200" lvl="0" indent="-419100" rtl="0">
              <a:spcBef>
                <a:spcPts val="600"/>
              </a:spcBef>
              <a:buClr>
                <a:schemeClr val="dk1"/>
              </a:buClr>
              <a:buSzPct val="100000"/>
              <a:buFont typeface="Arial"/>
              <a:buChar char="●"/>
            </a:pPr>
            <a:r>
              <a:rPr lang="en-US" sz="3000">
                <a:solidFill>
                  <a:schemeClr val="dk1"/>
                </a:solidFill>
              </a:rPr>
              <a:t>Diffie-Hellman</a:t>
            </a:r>
          </a:p>
          <a:p>
            <a:pPr marL="457200" lvl="0" indent="-419100" rtl="0">
              <a:spcBef>
                <a:spcPts val="600"/>
              </a:spcBef>
              <a:buClr>
                <a:schemeClr val="dk1"/>
              </a:buClr>
              <a:buSzPct val="100000"/>
              <a:buFont typeface="Arial"/>
              <a:buChar char="●"/>
            </a:pPr>
            <a:r>
              <a:rPr lang="en-US" sz="3000">
                <a:solidFill>
                  <a:schemeClr val="dk1"/>
                </a:solidFill>
              </a:rPr>
              <a:t>RSA</a:t>
            </a:r>
          </a:p>
          <a:p>
            <a:pPr marL="457200" lvl="0" indent="-419100" rtl="0">
              <a:spcBef>
                <a:spcPts val="600"/>
              </a:spcBef>
              <a:buClr>
                <a:schemeClr val="dk1"/>
              </a:buClr>
              <a:buSzPct val="100000"/>
              <a:buFont typeface="Arial"/>
              <a:buChar char="●"/>
            </a:pPr>
            <a:r>
              <a:rPr lang="en-US" sz="3000">
                <a:solidFill>
                  <a:schemeClr val="dk1"/>
                </a:solidFill>
              </a:rPr>
              <a:t>Zero Knowledge</a:t>
            </a:r>
          </a:p>
        </p:txBody>
      </p:sp>
      <p:pic>
        <p:nvPicPr>
          <p:cNvPr id="185" name="Shape 185"/>
          <p:cNvPicPr preferRelativeResize="0"/>
          <p:nvPr/>
        </p:nvPicPr>
        <p:blipFill>
          <a:blip r:embed="rId3">
            <a:alphaModFix/>
          </a:blip>
          <a:stretch>
            <a:fillRect/>
          </a:stretch>
        </p:blipFill>
        <p:spPr>
          <a:xfrm>
            <a:off x="3144049" y="3796037"/>
            <a:ext cx="3617900" cy="2303475"/>
          </a:xfrm>
          <a:prstGeom prst="rect">
            <a:avLst/>
          </a:prstGeom>
          <a:noFill/>
          <a:ln>
            <a:noFill/>
          </a:ln>
        </p:spPr>
      </p:pic>
      <p:sp>
        <p:nvSpPr>
          <p:cNvPr id="187" name="Shape 187"/>
          <p:cNvSpPr txBox="1">
            <a:spLocks noGrp="1"/>
          </p:cNvSpPr>
          <p:nvPr>
            <p:ph type="sldNum" idx="12"/>
          </p:nvPr>
        </p:nvSpPr>
        <p:spPr>
          <a:xfrm>
            <a:off x="7239000" y="6245225"/>
            <a:ext cx="1447800" cy="476100"/>
          </a:xfrm>
          <a:prstGeom prst="rect">
            <a:avLst/>
          </a:prstGeom>
        </p:spPr>
        <p:txBody>
          <a:bodyPr lIns="91425" tIns="45700" rIns="91425" bIns="45700" anchor="t" anchorCtr="0">
            <a:noAutofit/>
          </a:bodyPr>
          <a:lstStyle/>
          <a:p>
            <a:pPr lvl="0">
              <a:spcBef>
                <a:spcPts val="0"/>
              </a:spcBef>
              <a:buClr>
                <a:schemeClr val="dk1"/>
              </a:buClr>
              <a:buSzPct val="25000"/>
              <a:buFont typeface="Arial"/>
              <a:buNone/>
            </a:pPr>
            <a:fld id="{00000000-1234-1234-1234-123412341234}" type="slidenum">
              <a:rPr lang="en-US"/>
              <a:t>12</a:t>
            </a:fld>
            <a:endParaRPr lang="en-US"/>
          </a:p>
        </p:txBody>
      </p:sp>
      <p:sp>
        <p:nvSpPr>
          <p:cNvPr id="189" name="Shape 189"/>
          <p:cNvSpPr txBox="1"/>
          <p:nvPr/>
        </p:nvSpPr>
        <p:spPr>
          <a:xfrm>
            <a:off x="3050625" y="6338125"/>
            <a:ext cx="5533499" cy="547200"/>
          </a:xfrm>
          <a:prstGeom prst="rect">
            <a:avLst/>
          </a:prstGeom>
          <a:noFill/>
          <a:ln>
            <a:noFill/>
          </a:ln>
        </p:spPr>
        <p:txBody>
          <a:bodyPr lIns="91425" tIns="91425" rIns="91425" bIns="91425" anchor="ctr" anchorCtr="0">
            <a:noAutofit/>
          </a:bodyPr>
          <a:lstStyle/>
          <a:p>
            <a:pPr lvl="0" rtl="0">
              <a:spcBef>
                <a:spcPts val="0"/>
              </a:spcBef>
              <a:buNone/>
            </a:pPr>
            <a:r>
              <a:rPr lang="en-US"/>
              <a:t>http://billatnapier.com/design_tips241.htm</a:t>
            </a:r>
          </a:p>
        </p:txBody>
      </p:sp>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txBox="1">
            <a:spLocks noGrp="1"/>
          </p:cNvSpPr>
          <p:nvPr>
            <p:ph type="title"/>
          </p:nvPr>
        </p:nvSpPr>
        <p:spPr>
          <a:xfrm>
            <a:off x="914400" y="609600"/>
            <a:ext cx="8077199" cy="1143000"/>
          </a:xfrm>
          <a:prstGeom prst="rect">
            <a:avLst/>
          </a:prstGeom>
        </p:spPr>
        <p:txBody>
          <a:bodyPr lIns="91425" tIns="91425" rIns="91425" bIns="91425" anchor="ctr" anchorCtr="0">
            <a:noAutofit/>
          </a:bodyPr>
          <a:lstStyle/>
          <a:p>
            <a:pPr lvl="0" rtl="0">
              <a:spcBef>
                <a:spcPts val="0"/>
              </a:spcBef>
              <a:buNone/>
            </a:pPr>
            <a:r>
              <a:rPr lang="en-US" sz="3600" b="1">
                <a:solidFill>
                  <a:schemeClr val="dk1"/>
                </a:solidFill>
              </a:rPr>
              <a:t>Cryptographic Systems</a:t>
            </a:r>
          </a:p>
        </p:txBody>
      </p:sp>
      <p:sp>
        <p:nvSpPr>
          <p:cNvPr id="183" name="Shape 183"/>
          <p:cNvSpPr txBox="1">
            <a:spLocks noGrp="1"/>
          </p:cNvSpPr>
          <p:nvPr>
            <p:ph type="body" idx="4294967295"/>
          </p:nvPr>
        </p:nvSpPr>
        <p:spPr>
          <a:xfrm>
            <a:off x="3887800" y="1607800"/>
            <a:ext cx="4629299" cy="4253100"/>
          </a:xfrm>
          <a:prstGeom prst="rect">
            <a:avLst/>
          </a:prstGeom>
          <a:noFill/>
          <a:ln>
            <a:noFill/>
          </a:ln>
        </p:spPr>
        <p:txBody>
          <a:bodyPr lIns="91425" tIns="91425" rIns="91425" bIns="91425" anchor="t" anchorCtr="0">
            <a:noAutofit/>
          </a:bodyPr>
          <a:lstStyle/>
          <a:p>
            <a:pPr marL="0" lvl="0" indent="0" rtl="0">
              <a:spcBef>
                <a:spcPts val="600"/>
              </a:spcBef>
              <a:buClr>
                <a:srgbClr val="000000"/>
              </a:buClr>
              <a:buSzPct val="36666"/>
              <a:buNone/>
            </a:pPr>
            <a:r>
              <a:rPr lang="en-US" sz="3000">
                <a:solidFill>
                  <a:schemeClr val="dk1"/>
                </a:solidFill>
              </a:rPr>
              <a:t>Public Key (Asymmetric)</a:t>
            </a:r>
          </a:p>
          <a:p>
            <a:pPr marL="457200" lvl="0" indent="-419100" rtl="0">
              <a:spcBef>
                <a:spcPts val="600"/>
              </a:spcBef>
              <a:buClr>
                <a:schemeClr val="dk1"/>
              </a:buClr>
              <a:buSzPct val="100000"/>
              <a:buFont typeface="Arial"/>
              <a:buChar char="●"/>
            </a:pPr>
            <a:r>
              <a:rPr lang="en-US" sz="3000">
                <a:solidFill>
                  <a:schemeClr val="dk1"/>
                </a:solidFill>
              </a:rPr>
              <a:t>Diffie-Hellman</a:t>
            </a:r>
          </a:p>
          <a:p>
            <a:pPr marL="457200" lvl="0" indent="-419100" rtl="0">
              <a:spcBef>
                <a:spcPts val="600"/>
              </a:spcBef>
              <a:buClr>
                <a:schemeClr val="dk1"/>
              </a:buClr>
              <a:buSzPct val="100000"/>
              <a:buFont typeface="Arial"/>
              <a:buChar char="●"/>
            </a:pPr>
            <a:r>
              <a:rPr lang="en-US" sz="3000">
                <a:solidFill>
                  <a:schemeClr val="dk1"/>
                </a:solidFill>
              </a:rPr>
              <a:t>RSA</a:t>
            </a:r>
          </a:p>
          <a:p>
            <a:pPr marL="457200" lvl="0" indent="-419100" rtl="0">
              <a:spcBef>
                <a:spcPts val="600"/>
              </a:spcBef>
              <a:buClr>
                <a:schemeClr val="dk1"/>
              </a:buClr>
              <a:buSzPct val="100000"/>
              <a:buFont typeface="Arial"/>
              <a:buChar char="●"/>
            </a:pPr>
            <a:r>
              <a:rPr lang="en-US" sz="3000">
                <a:solidFill>
                  <a:schemeClr val="dk1"/>
                </a:solidFill>
              </a:rPr>
              <a:t>Zero Knowledge</a:t>
            </a:r>
          </a:p>
        </p:txBody>
      </p:sp>
      <p:sp>
        <p:nvSpPr>
          <p:cNvPr id="186" name="Shape 186"/>
          <p:cNvSpPr txBox="1"/>
          <p:nvPr/>
        </p:nvSpPr>
        <p:spPr>
          <a:xfrm>
            <a:off x="3061500" y="6245225"/>
            <a:ext cx="5908200" cy="547200"/>
          </a:xfrm>
          <a:prstGeom prst="rect">
            <a:avLst/>
          </a:prstGeom>
          <a:noFill/>
          <a:ln>
            <a:noFill/>
          </a:ln>
        </p:spPr>
        <p:txBody>
          <a:bodyPr lIns="91425" tIns="91425" rIns="91425" bIns="91425" anchor="ctr" anchorCtr="0">
            <a:noAutofit/>
          </a:bodyPr>
          <a:lstStyle/>
          <a:p>
            <a:pPr lvl="0" rtl="0">
              <a:spcBef>
                <a:spcPts val="0"/>
              </a:spcBef>
              <a:buNone/>
            </a:pPr>
            <a:r>
              <a:rPr lang="en-US"/>
              <a:t>http://rtfq.net/security/firewall-pages/quick-and-dirty-vpn/</a:t>
            </a:r>
          </a:p>
        </p:txBody>
      </p:sp>
      <p:sp>
        <p:nvSpPr>
          <p:cNvPr id="187" name="Shape 187"/>
          <p:cNvSpPr txBox="1">
            <a:spLocks noGrp="1"/>
          </p:cNvSpPr>
          <p:nvPr>
            <p:ph type="sldNum" idx="12"/>
          </p:nvPr>
        </p:nvSpPr>
        <p:spPr>
          <a:xfrm>
            <a:off x="7239000" y="6245225"/>
            <a:ext cx="1447800" cy="476100"/>
          </a:xfrm>
          <a:prstGeom prst="rect">
            <a:avLst/>
          </a:prstGeom>
        </p:spPr>
        <p:txBody>
          <a:bodyPr lIns="91425" tIns="45700" rIns="91425" bIns="45700" anchor="t" anchorCtr="0">
            <a:noAutofit/>
          </a:bodyPr>
          <a:lstStyle/>
          <a:p>
            <a:pPr lvl="0">
              <a:spcBef>
                <a:spcPts val="0"/>
              </a:spcBef>
              <a:buClr>
                <a:schemeClr val="dk1"/>
              </a:buClr>
              <a:buSzPct val="25000"/>
              <a:buFont typeface="Arial"/>
              <a:buNone/>
            </a:pPr>
            <a:fld id="{00000000-1234-1234-1234-123412341234}" type="slidenum">
              <a:rPr lang="en-US"/>
              <a:t>13</a:t>
            </a:fld>
            <a:endParaRPr lang="en-US"/>
          </a:p>
        </p:txBody>
      </p:sp>
      <p:pic>
        <p:nvPicPr>
          <p:cNvPr id="188" name="Shape 188"/>
          <p:cNvPicPr preferRelativeResize="0"/>
          <p:nvPr/>
        </p:nvPicPr>
        <p:blipFill>
          <a:blip r:embed="rId3">
            <a:alphaModFix/>
          </a:blip>
          <a:stretch>
            <a:fillRect/>
          </a:stretch>
        </p:blipFill>
        <p:spPr>
          <a:xfrm>
            <a:off x="3423121" y="3811655"/>
            <a:ext cx="4039106" cy="2480020"/>
          </a:xfrm>
          <a:prstGeom prst="rect">
            <a:avLst/>
          </a:prstGeom>
          <a:noFill/>
          <a:ln>
            <a:noFill/>
          </a:ln>
        </p:spPr>
      </p:pic>
    </p:spTree>
    <p:extLst>
      <p:ext uri="{BB962C8B-B14F-4D97-AF65-F5344CB8AC3E}">
        <p14:creationId xmlns:p14="http://schemas.microsoft.com/office/powerpoint/2010/main" val="929401174"/>
      </p:ext>
    </p:extLst>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txBox="1">
            <a:spLocks noGrp="1"/>
          </p:cNvSpPr>
          <p:nvPr>
            <p:ph type="title"/>
          </p:nvPr>
        </p:nvSpPr>
        <p:spPr>
          <a:xfrm>
            <a:off x="914400" y="609600"/>
            <a:ext cx="8077199" cy="1143000"/>
          </a:xfrm>
          <a:prstGeom prst="rect">
            <a:avLst/>
          </a:prstGeom>
        </p:spPr>
        <p:txBody>
          <a:bodyPr lIns="91425" tIns="91425" rIns="91425" bIns="91425" anchor="ctr" anchorCtr="0">
            <a:noAutofit/>
          </a:bodyPr>
          <a:lstStyle/>
          <a:p>
            <a:pPr lvl="0" rtl="0">
              <a:spcBef>
                <a:spcPts val="0"/>
              </a:spcBef>
              <a:buNone/>
            </a:pPr>
            <a:r>
              <a:rPr lang="en-US" sz="3600" b="1">
                <a:solidFill>
                  <a:schemeClr val="dk1"/>
                </a:solidFill>
              </a:rPr>
              <a:t>Cryptographic Systems</a:t>
            </a:r>
          </a:p>
        </p:txBody>
      </p:sp>
      <p:sp>
        <p:nvSpPr>
          <p:cNvPr id="183" name="Shape 183"/>
          <p:cNvSpPr txBox="1">
            <a:spLocks noGrp="1"/>
          </p:cNvSpPr>
          <p:nvPr>
            <p:ph type="body" idx="4294967295"/>
          </p:nvPr>
        </p:nvSpPr>
        <p:spPr>
          <a:xfrm>
            <a:off x="3887800" y="1607800"/>
            <a:ext cx="4629299" cy="4253100"/>
          </a:xfrm>
          <a:prstGeom prst="rect">
            <a:avLst/>
          </a:prstGeom>
          <a:noFill/>
          <a:ln>
            <a:noFill/>
          </a:ln>
        </p:spPr>
        <p:txBody>
          <a:bodyPr lIns="91425" tIns="91425" rIns="91425" bIns="91425" anchor="t" anchorCtr="0">
            <a:noAutofit/>
          </a:bodyPr>
          <a:lstStyle/>
          <a:p>
            <a:pPr marL="0" lvl="0" indent="0" rtl="0">
              <a:spcBef>
                <a:spcPts val="600"/>
              </a:spcBef>
              <a:buClr>
                <a:srgbClr val="000000"/>
              </a:buClr>
              <a:buSzPct val="36666"/>
              <a:buNone/>
            </a:pPr>
            <a:r>
              <a:rPr lang="en-US" sz="3000">
                <a:solidFill>
                  <a:schemeClr val="dk1"/>
                </a:solidFill>
              </a:rPr>
              <a:t>Public Key (Asymmetric)</a:t>
            </a:r>
          </a:p>
          <a:p>
            <a:pPr marL="457200" lvl="0" indent="-419100" rtl="0">
              <a:spcBef>
                <a:spcPts val="600"/>
              </a:spcBef>
              <a:buClr>
                <a:schemeClr val="dk1"/>
              </a:buClr>
              <a:buSzPct val="100000"/>
              <a:buFont typeface="Arial"/>
              <a:buChar char="●"/>
            </a:pPr>
            <a:r>
              <a:rPr lang="en-US" sz="3000">
                <a:solidFill>
                  <a:schemeClr val="dk1"/>
                </a:solidFill>
              </a:rPr>
              <a:t>Diffie-Hellman</a:t>
            </a:r>
          </a:p>
          <a:p>
            <a:pPr marL="457200" lvl="0" indent="-419100" rtl="0">
              <a:spcBef>
                <a:spcPts val="600"/>
              </a:spcBef>
              <a:buClr>
                <a:schemeClr val="dk1"/>
              </a:buClr>
              <a:buSzPct val="100000"/>
              <a:buFont typeface="Arial"/>
              <a:buChar char="●"/>
            </a:pPr>
            <a:r>
              <a:rPr lang="en-US" sz="3000">
                <a:solidFill>
                  <a:schemeClr val="dk1"/>
                </a:solidFill>
              </a:rPr>
              <a:t>RSA</a:t>
            </a:r>
          </a:p>
          <a:p>
            <a:pPr marL="457200" lvl="0" indent="-419100" rtl="0">
              <a:spcBef>
                <a:spcPts val="600"/>
              </a:spcBef>
              <a:buClr>
                <a:schemeClr val="dk1"/>
              </a:buClr>
              <a:buSzPct val="100000"/>
              <a:buFont typeface="Arial"/>
              <a:buChar char="●"/>
            </a:pPr>
            <a:r>
              <a:rPr lang="en-US" sz="3000">
                <a:solidFill>
                  <a:schemeClr val="dk1"/>
                </a:solidFill>
              </a:rPr>
              <a:t>Zero Knowledge</a:t>
            </a:r>
          </a:p>
        </p:txBody>
      </p:sp>
      <p:sp>
        <p:nvSpPr>
          <p:cNvPr id="187" name="Shape 187"/>
          <p:cNvSpPr txBox="1">
            <a:spLocks noGrp="1"/>
          </p:cNvSpPr>
          <p:nvPr>
            <p:ph type="sldNum" idx="12"/>
          </p:nvPr>
        </p:nvSpPr>
        <p:spPr>
          <a:xfrm>
            <a:off x="7239000" y="6245225"/>
            <a:ext cx="1447800" cy="476100"/>
          </a:xfrm>
          <a:prstGeom prst="rect">
            <a:avLst/>
          </a:prstGeom>
        </p:spPr>
        <p:txBody>
          <a:bodyPr lIns="91425" tIns="45700" rIns="91425" bIns="45700" anchor="t" anchorCtr="0">
            <a:noAutofit/>
          </a:bodyPr>
          <a:lstStyle/>
          <a:p>
            <a:pPr lvl="0">
              <a:spcBef>
                <a:spcPts val="0"/>
              </a:spcBef>
              <a:buClr>
                <a:schemeClr val="dk1"/>
              </a:buClr>
              <a:buSzPct val="25000"/>
              <a:buFont typeface="Arial"/>
              <a:buNone/>
            </a:pPr>
            <a:fld id="{00000000-1234-1234-1234-123412341234}" type="slidenum">
              <a:rPr lang="en-US"/>
              <a:t>14</a:t>
            </a:fld>
            <a:endParaRPr lang="en-US"/>
          </a:p>
        </p:txBody>
      </p:sp>
      <p:pic>
        <p:nvPicPr>
          <p:cNvPr id="190" name="Shape 190"/>
          <p:cNvPicPr preferRelativeResize="0"/>
          <p:nvPr/>
        </p:nvPicPr>
        <p:blipFill>
          <a:blip r:embed="rId3">
            <a:alphaModFix/>
          </a:blip>
          <a:stretch>
            <a:fillRect/>
          </a:stretch>
        </p:blipFill>
        <p:spPr>
          <a:xfrm>
            <a:off x="3180693" y="3734350"/>
            <a:ext cx="3544612" cy="2246431"/>
          </a:xfrm>
          <a:prstGeom prst="rect">
            <a:avLst/>
          </a:prstGeom>
          <a:noFill/>
          <a:ln>
            <a:noFill/>
          </a:ln>
        </p:spPr>
      </p:pic>
      <p:sp>
        <p:nvSpPr>
          <p:cNvPr id="191" name="Shape 191"/>
          <p:cNvSpPr txBox="1"/>
          <p:nvPr/>
        </p:nvSpPr>
        <p:spPr>
          <a:xfrm>
            <a:off x="2580390" y="5860900"/>
            <a:ext cx="6563610" cy="684300"/>
          </a:xfrm>
          <a:prstGeom prst="rect">
            <a:avLst/>
          </a:prstGeom>
          <a:noFill/>
          <a:ln>
            <a:noFill/>
          </a:ln>
        </p:spPr>
        <p:txBody>
          <a:bodyPr lIns="91425" tIns="91425" rIns="91425" bIns="91425" anchor="ctr" anchorCtr="0">
            <a:noAutofit/>
          </a:bodyPr>
          <a:lstStyle/>
          <a:p>
            <a:pPr lvl="0" rtl="0">
              <a:spcBef>
                <a:spcPts val="0"/>
              </a:spcBef>
              <a:buNone/>
            </a:pPr>
            <a:r>
              <a:rPr lang="en-US" dirty="0"/>
              <a:t>http://www.emc.com/emc-plus/rsa-labs/standards-initiatives/what-are-interactive-proofs-and-zero-knowledge.htm</a:t>
            </a:r>
          </a:p>
        </p:txBody>
      </p:sp>
    </p:spTree>
    <p:extLst>
      <p:ext uri="{BB962C8B-B14F-4D97-AF65-F5344CB8AC3E}">
        <p14:creationId xmlns:p14="http://schemas.microsoft.com/office/powerpoint/2010/main" val="3815433062"/>
      </p:ext>
    </p:extLst>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p:nvPr/>
        </p:nvSpPr>
        <p:spPr>
          <a:xfrm>
            <a:off x="2281000" y="585275"/>
            <a:ext cx="5687399" cy="525299"/>
          </a:xfrm>
          <a:prstGeom prst="rect">
            <a:avLst/>
          </a:prstGeom>
          <a:noFill/>
          <a:ln>
            <a:noFill/>
          </a:ln>
        </p:spPr>
        <p:txBody>
          <a:bodyPr lIns="91425" tIns="91425" rIns="91425" bIns="91425" anchor="t" anchorCtr="0">
            <a:noAutofit/>
          </a:bodyPr>
          <a:lstStyle/>
          <a:p>
            <a:pPr algn="ctr" rtl="0">
              <a:spcBef>
                <a:spcPts val="0"/>
              </a:spcBef>
              <a:buNone/>
            </a:pPr>
            <a:r>
              <a:rPr lang="en-US" sz="2400" b="1"/>
              <a:t>Diffie-Hellman Key Exchange</a:t>
            </a:r>
          </a:p>
          <a:p>
            <a:pPr algn="ctr">
              <a:spcBef>
                <a:spcPts val="0"/>
              </a:spcBef>
              <a:buNone/>
            </a:pPr>
            <a:r>
              <a:rPr lang="en-US" sz="1800" b="1"/>
              <a:t>(To exchange secret keys for Symmetric ciphers)</a:t>
            </a:r>
          </a:p>
        </p:txBody>
      </p:sp>
      <p:sp>
        <p:nvSpPr>
          <p:cNvPr id="198" name="Shape 198"/>
          <p:cNvSpPr txBox="1">
            <a:spLocks noGrp="1"/>
          </p:cNvSpPr>
          <p:nvPr>
            <p:ph type="sldNum" idx="12"/>
          </p:nvPr>
        </p:nvSpPr>
        <p:spPr>
          <a:xfrm>
            <a:off x="7239000" y="6245225"/>
            <a:ext cx="1447800" cy="476100"/>
          </a:xfrm>
          <a:prstGeom prst="rect">
            <a:avLst/>
          </a:prstGeom>
        </p:spPr>
        <p:txBody>
          <a:bodyPr lIns="91425" tIns="45700" rIns="91425" bIns="45700" anchor="t" anchorCtr="0">
            <a:noAutofit/>
          </a:bodyPr>
          <a:lstStyle/>
          <a:p>
            <a:pPr lvl="0">
              <a:spcBef>
                <a:spcPts val="0"/>
              </a:spcBef>
              <a:buClr>
                <a:schemeClr val="dk1"/>
              </a:buClr>
              <a:buSzPct val="25000"/>
              <a:buFont typeface="Arial"/>
              <a:buNone/>
            </a:pPr>
            <a:fld id="{00000000-1234-1234-1234-123412341234}" type="slidenum">
              <a:rPr lang="en-US"/>
              <a:t>15</a:t>
            </a:fld>
            <a:endParaRPr lang="en-US"/>
          </a:p>
        </p:txBody>
      </p:sp>
      <p:sp>
        <p:nvSpPr>
          <p:cNvPr id="199" name="Shape 199"/>
          <p:cNvSpPr txBox="1"/>
          <p:nvPr/>
        </p:nvSpPr>
        <p:spPr>
          <a:xfrm>
            <a:off x="4051750" y="1448075"/>
            <a:ext cx="1680899" cy="525299"/>
          </a:xfrm>
          <a:prstGeom prst="rect">
            <a:avLst/>
          </a:prstGeom>
          <a:noFill/>
          <a:ln>
            <a:noFill/>
          </a:ln>
        </p:spPr>
        <p:txBody>
          <a:bodyPr lIns="91425" tIns="91425" rIns="91425" bIns="91425" anchor="t" anchorCtr="0">
            <a:noAutofit/>
          </a:bodyPr>
          <a:lstStyle/>
          <a:p>
            <a:pPr rtl="0">
              <a:spcBef>
                <a:spcPts val="0"/>
              </a:spcBef>
              <a:buNone/>
            </a:pPr>
            <a:r>
              <a:rPr lang="en-US" b="1"/>
              <a:t>Public:</a:t>
            </a:r>
          </a:p>
          <a:p>
            <a:pPr>
              <a:spcBef>
                <a:spcPts val="0"/>
              </a:spcBef>
              <a:buNone/>
            </a:pPr>
            <a:r>
              <a:rPr lang="en-US" b="1"/>
              <a:t>p: 23, g: 5</a:t>
            </a:r>
          </a:p>
        </p:txBody>
      </p:sp>
      <p:sp>
        <p:nvSpPr>
          <p:cNvPr id="200" name="Shape 200"/>
          <p:cNvSpPr txBox="1"/>
          <p:nvPr/>
        </p:nvSpPr>
        <p:spPr>
          <a:xfrm>
            <a:off x="3774250" y="5158375"/>
            <a:ext cx="2235899" cy="615299"/>
          </a:xfrm>
          <a:prstGeom prst="rect">
            <a:avLst/>
          </a:prstGeom>
          <a:noFill/>
          <a:ln>
            <a:noFill/>
          </a:ln>
        </p:spPr>
        <p:txBody>
          <a:bodyPr lIns="91425" tIns="91425" rIns="91425" bIns="91425" anchor="t" anchorCtr="0">
            <a:noAutofit/>
          </a:bodyPr>
          <a:lstStyle/>
          <a:p>
            <a:pPr>
              <a:spcBef>
                <a:spcPts val="0"/>
              </a:spcBef>
              <a:buNone/>
            </a:pPr>
            <a:r>
              <a:rPr lang="en-US" sz="1800" b="1">
                <a:solidFill>
                  <a:srgbClr val="DD7E6B"/>
                </a:solidFill>
              </a:rPr>
              <a:t>Shared secret is 2!</a:t>
            </a:r>
          </a:p>
        </p:txBody>
      </p:sp>
      <p:sp>
        <p:nvSpPr>
          <p:cNvPr id="201" name="Shape 201"/>
          <p:cNvSpPr txBox="1"/>
          <p:nvPr/>
        </p:nvSpPr>
        <p:spPr>
          <a:xfrm>
            <a:off x="1920850" y="2266000"/>
            <a:ext cx="960300" cy="194999"/>
          </a:xfrm>
          <a:prstGeom prst="rect">
            <a:avLst/>
          </a:prstGeom>
          <a:noFill/>
          <a:ln>
            <a:noFill/>
          </a:ln>
        </p:spPr>
        <p:txBody>
          <a:bodyPr lIns="91425" tIns="91425" rIns="91425" bIns="91425" anchor="t" anchorCtr="0">
            <a:noAutofit/>
          </a:bodyPr>
          <a:lstStyle/>
          <a:p>
            <a:pPr>
              <a:spcBef>
                <a:spcPts val="0"/>
              </a:spcBef>
              <a:buNone/>
            </a:pPr>
            <a:r>
              <a:rPr lang="en-US" b="1">
                <a:solidFill>
                  <a:srgbClr val="FF0000"/>
                </a:solidFill>
              </a:rPr>
              <a:t>Alice</a:t>
            </a:r>
          </a:p>
        </p:txBody>
      </p:sp>
      <p:sp>
        <p:nvSpPr>
          <p:cNvPr id="202" name="Shape 202"/>
          <p:cNvSpPr txBox="1"/>
          <p:nvPr/>
        </p:nvSpPr>
        <p:spPr>
          <a:xfrm>
            <a:off x="6092675" y="2266000"/>
            <a:ext cx="1230599" cy="284999"/>
          </a:xfrm>
          <a:prstGeom prst="rect">
            <a:avLst/>
          </a:prstGeom>
          <a:noFill/>
          <a:ln>
            <a:noFill/>
          </a:ln>
        </p:spPr>
        <p:txBody>
          <a:bodyPr lIns="91425" tIns="91425" rIns="91425" bIns="91425" anchor="t" anchorCtr="0">
            <a:noAutofit/>
          </a:bodyPr>
          <a:lstStyle/>
          <a:p>
            <a:pPr>
              <a:spcBef>
                <a:spcPts val="0"/>
              </a:spcBef>
              <a:buNone/>
            </a:pPr>
            <a:r>
              <a:rPr lang="en-US" b="1">
                <a:solidFill>
                  <a:srgbClr val="FF0000"/>
                </a:solidFill>
              </a:rPr>
              <a:t>Bob</a:t>
            </a:r>
          </a:p>
        </p:txBody>
      </p:sp>
      <p:sp>
        <p:nvSpPr>
          <p:cNvPr id="203" name="Shape 203"/>
          <p:cNvSpPr txBox="1"/>
          <p:nvPr/>
        </p:nvSpPr>
        <p:spPr>
          <a:xfrm>
            <a:off x="1470650" y="2806225"/>
            <a:ext cx="2611200" cy="284999"/>
          </a:xfrm>
          <a:prstGeom prst="rect">
            <a:avLst/>
          </a:prstGeom>
          <a:noFill/>
          <a:ln>
            <a:noFill/>
          </a:ln>
        </p:spPr>
        <p:txBody>
          <a:bodyPr lIns="91425" tIns="91425" rIns="91425" bIns="91425" anchor="t" anchorCtr="0">
            <a:noAutofit/>
          </a:bodyPr>
          <a:lstStyle/>
          <a:p>
            <a:pPr>
              <a:spcBef>
                <a:spcPts val="0"/>
              </a:spcBef>
              <a:buNone/>
            </a:pPr>
            <a:r>
              <a:rPr lang="en-US" b="1">
                <a:solidFill>
                  <a:schemeClr val="dk1"/>
                </a:solidFill>
              </a:rPr>
              <a:t>Chooses secret integer a=6</a:t>
            </a:r>
          </a:p>
        </p:txBody>
      </p:sp>
      <p:sp>
        <p:nvSpPr>
          <p:cNvPr id="204" name="Shape 204"/>
          <p:cNvSpPr txBox="1"/>
          <p:nvPr/>
        </p:nvSpPr>
        <p:spPr>
          <a:xfrm>
            <a:off x="5526800" y="2761212"/>
            <a:ext cx="2686500" cy="284999"/>
          </a:xfrm>
          <a:prstGeom prst="rect">
            <a:avLst/>
          </a:prstGeom>
          <a:noFill/>
          <a:ln>
            <a:noFill/>
          </a:ln>
        </p:spPr>
        <p:txBody>
          <a:bodyPr lIns="91425" tIns="91425" rIns="91425" bIns="91425" anchor="t" anchorCtr="0">
            <a:noAutofit/>
          </a:bodyPr>
          <a:lstStyle/>
          <a:p>
            <a:pPr>
              <a:spcBef>
                <a:spcPts val="0"/>
              </a:spcBef>
              <a:buNone/>
            </a:pPr>
            <a:r>
              <a:rPr lang="en-US" b="1">
                <a:solidFill>
                  <a:schemeClr val="dk1"/>
                </a:solidFill>
              </a:rPr>
              <a:t>Chooses secret integer b=15</a:t>
            </a:r>
          </a:p>
        </p:txBody>
      </p:sp>
      <p:sp>
        <p:nvSpPr>
          <p:cNvPr id="205" name="Shape 205"/>
          <p:cNvSpPr txBox="1"/>
          <p:nvPr/>
        </p:nvSpPr>
        <p:spPr>
          <a:xfrm>
            <a:off x="1470650" y="3286450"/>
            <a:ext cx="2235899" cy="284999"/>
          </a:xfrm>
          <a:prstGeom prst="rect">
            <a:avLst/>
          </a:prstGeom>
          <a:noFill/>
          <a:ln>
            <a:noFill/>
          </a:ln>
        </p:spPr>
        <p:txBody>
          <a:bodyPr lIns="91425" tIns="91425" rIns="91425" bIns="91425" anchor="t" anchorCtr="0">
            <a:noAutofit/>
          </a:bodyPr>
          <a:lstStyle/>
          <a:p>
            <a:pPr>
              <a:spcBef>
                <a:spcPts val="0"/>
              </a:spcBef>
              <a:buNone/>
            </a:pPr>
            <a:r>
              <a:rPr lang="en-US" b="1">
                <a:solidFill>
                  <a:schemeClr val="dk1"/>
                </a:solidFill>
              </a:rPr>
              <a:t>Computes 5</a:t>
            </a:r>
            <a:r>
              <a:rPr lang="en-US" b="1" baseline="30000">
                <a:solidFill>
                  <a:schemeClr val="dk1"/>
                </a:solidFill>
              </a:rPr>
              <a:t>6</a:t>
            </a:r>
            <a:r>
              <a:rPr lang="en-US" b="1">
                <a:solidFill>
                  <a:schemeClr val="dk1"/>
                </a:solidFill>
              </a:rPr>
              <a:t> mod 23 = 8</a:t>
            </a:r>
          </a:p>
        </p:txBody>
      </p:sp>
      <p:sp>
        <p:nvSpPr>
          <p:cNvPr id="206" name="Shape 206"/>
          <p:cNvSpPr txBox="1"/>
          <p:nvPr/>
        </p:nvSpPr>
        <p:spPr>
          <a:xfrm>
            <a:off x="5732650" y="3204350"/>
            <a:ext cx="2536499" cy="333899"/>
          </a:xfrm>
          <a:prstGeom prst="rect">
            <a:avLst/>
          </a:prstGeom>
          <a:noFill/>
          <a:ln>
            <a:noFill/>
          </a:ln>
        </p:spPr>
        <p:txBody>
          <a:bodyPr lIns="91425" tIns="91425" rIns="91425" bIns="91425" anchor="t" anchorCtr="0">
            <a:noAutofit/>
          </a:bodyPr>
          <a:lstStyle/>
          <a:p>
            <a:pPr lvl="0">
              <a:spcBef>
                <a:spcPts val="0"/>
              </a:spcBef>
              <a:buNone/>
            </a:pPr>
            <a:r>
              <a:rPr lang="en-US" b="1">
                <a:solidFill>
                  <a:schemeClr val="dk1"/>
                </a:solidFill>
              </a:rPr>
              <a:t>Computes 5</a:t>
            </a:r>
            <a:r>
              <a:rPr lang="en-US" b="1" baseline="30000">
                <a:solidFill>
                  <a:schemeClr val="dk1"/>
                </a:solidFill>
              </a:rPr>
              <a:t>15</a:t>
            </a:r>
            <a:r>
              <a:rPr lang="en-US" b="1">
                <a:solidFill>
                  <a:schemeClr val="dk1"/>
                </a:solidFill>
              </a:rPr>
              <a:t> mod 23 = 19</a:t>
            </a:r>
          </a:p>
        </p:txBody>
      </p:sp>
      <p:sp>
        <p:nvSpPr>
          <p:cNvPr id="207" name="Shape 207"/>
          <p:cNvSpPr txBox="1"/>
          <p:nvPr/>
        </p:nvSpPr>
        <p:spPr>
          <a:xfrm>
            <a:off x="3774250" y="3696362"/>
            <a:ext cx="2235899" cy="333899"/>
          </a:xfrm>
          <a:prstGeom prst="rect">
            <a:avLst/>
          </a:prstGeom>
          <a:noFill/>
          <a:ln>
            <a:noFill/>
          </a:ln>
        </p:spPr>
        <p:txBody>
          <a:bodyPr lIns="91425" tIns="91425" rIns="91425" bIns="91425" anchor="t" anchorCtr="0">
            <a:noAutofit/>
          </a:bodyPr>
          <a:lstStyle/>
          <a:p>
            <a:pPr>
              <a:spcBef>
                <a:spcPts val="0"/>
              </a:spcBef>
              <a:buNone/>
            </a:pPr>
            <a:r>
              <a:rPr lang="en-US" b="1">
                <a:solidFill>
                  <a:schemeClr val="dk1"/>
                </a:solidFill>
              </a:rPr>
              <a:t>Alice sends 8 to Bob</a:t>
            </a:r>
          </a:p>
        </p:txBody>
      </p:sp>
      <p:cxnSp>
        <p:nvCxnSpPr>
          <p:cNvPr id="208" name="Shape 208"/>
          <p:cNvCxnSpPr/>
          <p:nvPr/>
        </p:nvCxnSpPr>
        <p:spPr>
          <a:xfrm rot="10800000" flipH="1">
            <a:off x="3691825" y="4111750"/>
            <a:ext cx="2115899" cy="14999"/>
          </a:xfrm>
          <a:prstGeom prst="straightConnector1">
            <a:avLst/>
          </a:prstGeom>
          <a:noFill/>
          <a:ln w="19050" cap="flat" cmpd="sng">
            <a:solidFill>
              <a:schemeClr val="dk2"/>
            </a:solidFill>
            <a:prstDash val="solid"/>
            <a:round/>
            <a:headEnd type="none" w="lg" len="lg"/>
            <a:tailEnd type="triangle" w="lg" len="lg"/>
          </a:ln>
        </p:spPr>
      </p:cxnSp>
      <p:sp>
        <p:nvSpPr>
          <p:cNvPr id="209" name="Shape 209"/>
          <p:cNvSpPr txBox="1"/>
          <p:nvPr/>
        </p:nvSpPr>
        <p:spPr>
          <a:xfrm>
            <a:off x="3736625" y="4231850"/>
            <a:ext cx="2355900" cy="284999"/>
          </a:xfrm>
          <a:prstGeom prst="rect">
            <a:avLst/>
          </a:prstGeom>
          <a:noFill/>
          <a:ln>
            <a:noFill/>
          </a:ln>
        </p:spPr>
        <p:txBody>
          <a:bodyPr lIns="91425" tIns="91425" rIns="91425" bIns="91425" anchor="t" anchorCtr="0">
            <a:noAutofit/>
          </a:bodyPr>
          <a:lstStyle/>
          <a:p>
            <a:pPr>
              <a:spcBef>
                <a:spcPts val="0"/>
              </a:spcBef>
              <a:buNone/>
            </a:pPr>
            <a:r>
              <a:rPr lang="en-US" b="1">
                <a:solidFill>
                  <a:schemeClr val="dk1"/>
                </a:solidFill>
              </a:rPr>
              <a:t>Bob sends 19 to Alice</a:t>
            </a:r>
          </a:p>
        </p:txBody>
      </p:sp>
      <p:cxnSp>
        <p:nvCxnSpPr>
          <p:cNvPr id="210" name="Shape 210"/>
          <p:cNvCxnSpPr/>
          <p:nvPr/>
        </p:nvCxnSpPr>
        <p:spPr>
          <a:xfrm flipH="1">
            <a:off x="3676674" y="4667050"/>
            <a:ext cx="2205900" cy="14999"/>
          </a:xfrm>
          <a:prstGeom prst="straightConnector1">
            <a:avLst/>
          </a:prstGeom>
          <a:noFill/>
          <a:ln w="19050" cap="flat" cmpd="sng">
            <a:solidFill>
              <a:schemeClr val="dk2"/>
            </a:solidFill>
            <a:prstDash val="solid"/>
            <a:round/>
            <a:headEnd type="none" w="lg" len="lg"/>
            <a:tailEnd type="triangle" w="lg" len="lg"/>
          </a:ln>
        </p:spPr>
      </p:cxnSp>
      <p:sp>
        <p:nvSpPr>
          <p:cNvPr id="211" name="Shape 211"/>
          <p:cNvSpPr txBox="1"/>
          <p:nvPr/>
        </p:nvSpPr>
        <p:spPr>
          <a:xfrm>
            <a:off x="1200400" y="3991550"/>
            <a:ext cx="2611200" cy="525299"/>
          </a:xfrm>
          <a:prstGeom prst="rect">
            <a:avLst/>
          </a:prstGeom>
          <a:noFill/>
          <a:ln>
            <a:noFill/>
          </a:ln>
        </p:spPr>
        <p:txBody>
          <a:bodyPr lIns="91425" tIns="91425" rIns="91425" bIns="91425" anchor="t" anchorCtr="0">
            <a:noAutofit/>
          </a:bodyPr>
          <a:lstStyle/>
          <a:p>
            <a:pPr>
              <a:spcBef>
                <a:spcPts val="0"/>
              </a:spcBef>
              <a:buNone/>
            </a:pPr>
            <a:r>
              <a:rPr lang="en-US" b="1">
                <a:solidFill>
                  <a:schemeClr val="dk1"/>
                </a:solidFill>
              </a:rPr>
              <a:t>Alice computes secret key: 19</a:t>
            </a:r>
            <a:r>
              <a:rPr lang="en-US" b="1" baseline="30000">
                <a:solidFill>
                  <a:schemeClr val="dk1"/>
                </a:solidFill>
              </a:rPr>
              <a:t>6</a:t>
            </a:r>
            <a:r>
              <a:rPr lang="en-US" b="1">
                <a:solidFill>
                  <a:schemeClr val="dk1"/>
                </a:solidFill>
              </a:rPr>
              <a:t> mod 23 = 2</a:t>
            </a:r>
          </a:p>
        </p:txBody>
      </p:sp>
      <p:sp>
        <p:nvSpPr>
          <p:cNvPr id="212" name="Shape 212"/>
          <p:cNvSpPr txBox="1"/>
          <p:nvPr/>
        </p:nvSpPr>
        <p:spPr>
          <a:xfrm>
            <a:off x="6010150" y="4016150"/>
            <a:ext cx="2536499" cy="476100"/>
          </a:xfrm>
          <a:prstGeom prst="rect">
            <a:avLst/>
          </a:prstGeom>
          <a:noFill/>
          <a:ln>
            <a:noFill/>
          </a:ln>
        </p:spPr>
        <p:txBody>
          <a:bodyPr lIns="91425" tIns="91425" rIns="91425" bIns="91425" anchor="t" anchorCtr="0">
            <a:noAutofit/>
          </a:bodyPr>
          <a:lstStyle/>
          <a:p>
            <a:pPr>
              <a:spcBef>
                <a:spcPts val="0"/>
              </a:spcBef>
              <a:buNone/>
            </a:pPr>
            <a:r>
              <a:rPr lang="en-US" b="1">
                <a:solidFill>
                  <a:schemeClr val="dk1"/>
                </a:solidFill>
              </a:rPr>
              <a:t>Bob computes secret key: 8</a:t>
            </a:r>
            <a:r>
              <a:rPr lang="en-US" b="1" baseline="30000">
                <a:solidFill>
                  <a:schemeClr val="dk1"/>
                </a:solidFill>
              </a:rPr>
              <a:t>15</a:t>
            </a:r>
            <a:r>
              <a:rPr lang="en-US" b="1">
                <a:solidFill>
                  <a:schemeClr val="dk1"/>
                </a:solidFill>
              </a:rPr>
              <a:t> mod 23 = 2</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9"/>
                                        </p:tgtEl>
                                        <p:attrNameLst>
                                          <p:attrName>style.visibility</p:attrName>
                                        </p:attrNameLst>
                                      </p:cBhvr>
                                      <p:to>
                                        <p:strVal val="visible"/>
                                      </p:to>
                                    </p:set>
                                    <p:animEffect transition="in" filter="fade">
                                      <p:cBhvr>
                                        <p:cTn id="7" dur="1000"/>
                                        <p:tgtEl>
                                          <p:spTgt spid="1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1"/>
                                        </p:tgtEl>
                                        <p:attrNameLst>
                                          <p:attrName>style.visibility</p:attrName>
                                        </p:attrNameLst>
                                      </p:cBhvr>
                                      <p:to>
                                        <p:strVal val="visible"/>
                                      </p:to>
                                    </p:set>
                                    <p:animEffect transition="in" filter="fade">
                                      <p:cBhvr>
                                        <p:cTn id="12" dur="1000"/>
                                        <p:tgtEl>
                                          <p:spTgt spid="201"/>
                                        </p:tgtEl>
                                      </p:cBhvr>
                                    </p:animEffect>
                                  </p:childTnLst>
                                </p:cTn>
                              </p:par>
                              <p:par>
                                <p:cTn id="13" presetID="10" presetClass="entr" presetSubtype="0" fill="hold" nodeType="withEffect">
                                  <p:stCondLst>
                                    <p:cond delay="0"/>
                                  </p:stCondLst>
                                  <p:childTnLst>
                                    <p:set>
                                      <p:cBhvr>
                                        <p:cTn id="14" dur="1" fill="hold">
                                          <p:stCondLst>
                                            <p:cond delay="0"/>
                                          </p:stCondLst>
                                        </p:cTn>
                                        <p:tgtEl>
                                          <p:spTgt spid="202"/>
                                        </p:tgtEl>
                                        <p:attrNameLst>
                                          <p:attrName>style.visibility</p:attrName>
                                        </p:attrNameLst>
                                      </p:cBhvr>
                                      <p:to>
                                        <p:strVal val="visible"/>
                                      </p:to>
                                    </p:set>
                                    <p:animEffect transition="in" filter="fade">
                                      <p:cBhvr>
                                        <p:cTn id="15" dur="1000"/>
                                        <p:tgtEl>
                                          <p:spTgt spid="20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3"/>
                                        </p:tgtEl>
                                        <p:attrNameLst>
                                          <p:attrName>style.visibility</p:attrName>
                                        </p:attrNameLst>
                                      </p:cBhvr>
                                      <p:to>
                                        <p:strVal val="visible"/>
                                      </p:to>
                                    </p:set>
                                    <p:animEffect transition="in" filter="fade">
                                      <p:cBhvr>
                                        <p:cTn id="20" dur="1000"/>
                                        <p:tgtEl>
                                          <p:spTgt spid="203"/>
                                        </p:tgtEl>
                                      </p:cBhvr>
                                    </p:animEffect>
                                  </p:childTnLst>
                                </p:cTn>
                              </p:par>
                              <p:par>
                                <p:cTn id="21" presetID="10" presetClass="entr" presetSubtype="0" fill="hold" nodeType="withEffect">
                                  <p:stCondLst>
                                    <p:cond delay="0"/>
                                  </p:stCondLst>
                                  <p:childTnLst>
                                    <p:set>
                                      <p:cBhvr>
                                        <p:cTn id="22" dur="1" fill="hold">
                                          <p:stCondLst>
                                            <p:cond delay="0"/>
                                          </p:stCondLst>
                                        </p:cTn>
                                        <p:tgtEl>
                                          <p:spTgt spid="204"/>
                                        </p:tgtEl>
                                        <p:attrNameLst>
                                          <p:attrName>style.visibility</p:attrName>
                                        </p:attrNameLst>
                                      </p:cBhvr>
                                      <p:to>
                                        <p:strVal val="visible"/>
                                      </p:to>
                                    </p:set>
                                    <p:animEffect transition="in" filter="fade">
                                      <p:cBhvr>
                                        <p:cTn id="23" dur="1000"/>
                                        <p:tgtEl>
                                          <p:spTgt spid="20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5"/>
                                        </p:tgtEl>
                                        <p:attrNameLst>
                                          <p:attrName>style.visibility</p:attrName>
                                        </p:attrNameLst>
                                      </p:cBhvr>
                                      <p:to>
                                        <p:strVal val="visible"/>
                                      </p:to>
                                    </p:set>
                                    <p:animEffect transition="in" filter="fade">
                                      <p:cBhvr>
                                        <p:cTn id="28" dur="1000"/>
                                        <p:tgtEl>
                                          <p:spTgt spid="205"/>
                                        </p:tgtEl>
                                      </p:cBhvr>
                                    </p:animEffect>
                                  </p:childTnLst>
                                </p:cTn>
                              </p:par>
                              <p:par>
                                <p:cTn id="29" presetID="10" presetClass="entr" presetSubtype="0" fill="hold" nodeType="withEffect">
                                  <p:stCondLst>
                                    <p:cond delay="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1000"/>
                                        <p:tgtEl>
                                          <p:spTgt spid="20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7"/>
                                        </p:tgtEl>
                                        <p:attrNameLst>
                                          <p:attrName>style.visibility</p:attrName>
                                        </p:attrNameLst>
                                      </p:cBhvr>
                                      <p:to>
                                        <p:strVal val="visible"/>
                                      </p:to>
                                    </p:set>
                                    <p:animEffect transition="in" filter="fade">
                                      <p:cBhvr>
                                        <p:cTn id="36" dur="1000"/>
                                        <p:tgtEl>
                                          <p:spTgt spid="207"/>
                                        </p:tgtEl>
                                      </p:cBhvr>
                                    </p:animEffect>
                                  </p:childTnLst>
                                </p:cTn>
                              </p:par>
                              <p:par>
                                <p:cTn id="37" presetID="10" presetClass="entr" presetSubtype="0" fill="hold" nodeType="withEffect">
                                  <p:stCondLst>
                                    <p:cond delay="0"/>
                                  </p:stCondLst>
                                  <p:childTnLst>
                                    <p:set>
                                      <p:cBhvr>
                                        <p:cTn id="38" dur="1" fill="hold">
                                          <p:stCondLst>
                                            <p:cond delay="0"/>
                                          </p:stCondLst>
                                        </p:cTn>
                                        <p:tgtEl>
                                          <p:spTgt spid="208"/>
                                        </p:tgtEl>
                                        <p:attrNameLst>
                                          <p:attrName>style.visibility</p:attrName>
                                        </p:attrNameLst>
                                      </p:cBhvr>
                                      <p:to>
                                        <p:strVal val="visible"/>
                                      </p:to>
                                    </p:set>
                                    <p:animEffect transition="in" filter="fade">
                                      <p:cBhvr>
                                        <p:cTn id="39" dur="1000"/>
                                        <p:tgtEl>
                                          <p:spTgt spid="20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09"/>
                                        </p:tgtEl>
                                        <p:attrNameLst>
                                          <p:attrName>style.visibility</p:attrName>
                                        </p:attrNameLst>
                                      </p:cBhvr>
                                      <p:to>
                                        <p:strVal val="visible"/>
                                      </p:to>
                                    </p:set>
                                    <p:animEffect transition="in" filter="fade">
                                      <p:cBhvr>
                                        <p:cTn id="44" dur="1000"/>
                                        <p:tgtEl>
                                          <p:spTgt spid="209"/>
                                        </p:tgtEl>
                                      </p:cBhvr>
                                    </p:animEffect>
                                  </p:childTnLst>
                                </p:cTn>
                              </p:par>
                              <p:par>
                                <p:cTn id="45" presetID="10" presetClass="entr" presetSubtype="0" fill="hold" nodeType="withEffect">
                                  <p:stCondLst>
                                    <p:cond delay="0"/>
                                  </p:stCondLst>
                                  <p:childTnLst>
                                    <p:set>
                                      <p:cBhvr>
                                        <p:cTn id="46" dur="1" fill="hold">
                                          <p:stCondLst>
                                            <p:cond delay="0"/>
                                          </p:stCondLst>
                                        </p:cTn>
                                        <p:tgtEl>
                                          <p:spTgt spid="210"/>
                                        </p:tgtEl>
                                        <p:attrNameLst>
                                          <p:attrName>style.visibility</p:attrName>
                                        </p:attrNameLst>
                                      </p:cBhvr>
                                      <p:to>
                                        <p:strVal val="visible"/>
                                      </p:to>
                                    </p:set>
                                    <p:animEffect transition="in" filter="fade">
                                      <p:cBhvr>
                                        <p:cTn id="47" dur="1000"/>
                                        <p:tgtEl>
                                          <p:spTgt spid="210"/>
                                        </p:tgtEl>
                                      </p:cBhvr>
                                    </p:animEffect>
                                  </p:childTnLst>
                                </p:cTn>
                              </p:par>
                              <p:par>
                                <p:cTn id="48" presetID="10" presetClass="exit" presetSubtype="0" fill="hold" nodeType="withEffect">
                                  <p:stCondLst>
                                    <p:cond delay="0"/>
                                  </p:stCondLst>
                                  <p:childTnLst>
                                    <p:animEffect transition="out" filter="fade">
                                      <p:cBhvr>
                                        <p:cTn id="49" dur="1000"/>
                                        <p:tgtEl>
                                          <p:spTgt spid="207"/>
                                        </p:tgtEl>
                                      </p:cBhvr>
                                    </p:animEffect>
                                    <p:set>
                                      <p:cBhvr>
                                        <p:cTn id="50" dur="1" fill="hold">
                                          <p:stCondLst>
                                            <p:cond delay="1000"/>
                                          </p:stCondLst>
                                        </p:cTn>
                                        <p:tgtEl>
                                          <p:spTgt spid="207"/>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1000"/>
                                        <p:tgtEl>
                                          <p:spTgt spid="208"/>
                                        </p:tgtEl>
                                      </p:cBhvr>
                                    </p:animEffect>
                                    <p:set>
                                      <p:cBhvr>
                                        <p:cTn id="53" dur="1" fill="hold">
                                          <p:stCondLst>
                                            <p:cond delay="1000"/>
                                          </p:stCondLst>
                                        </p:cTn>
                                        <p:tgtEl>
                                          <p:spTgt spid="20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11"/>
                                        </p:tgtEl>
                                        <p:attrNameLst>
                                          <p:attrName>style.visibility</p:attrName>
                                        </p:attrNameLst>
                                      </p:cBhvr>
                                      <p:to>
                                        <p:strVal val="visible"/>
                                      </p:to>
                                    </p:set>
                                    <p:animEffect transition="in" filter="fade">
                                      <p:cBhvr>
                                        <p:cTn id="58" dur="1000"/>
                                        <p:tgtEl>
                                          <p:spTgt spid="211"/>
                                        </p:tgtEl>
                                      </p:cBhvr>
                                    </p:animEffect>
                                  </p:childTnLst>
                                </p:cTn>
                              </p:par>
                              <p:par>
                                <p:cTn id="59" presetID="10" presetClass="exit" presetSubtype="0" fill="hold" nodeType="withEffect">
                                  <p:stCondLst>
                                    <p:cond delay="0"/>
                                  </p:stCondLst>
                                  <p:childTnLst>
                                    <p:animEffect transition="out" filter="fade">
                                      <p:cBhvr>
                                        <p:cTn id="60" dur="1000"/>
                                        <p:tgtEl>
                                          <p:spTgt spid="209"/>
                                        </p:tgtEl>
                                      </p:cBhvr>
                                    </p:animEffect>
                                    <p:set>
                                      <p:cBhvr>
                                        <p:cTn id="61" dur="1" fill="hold">
                                          <p:stCondLst>
                                            <p:cond delay="1000"/>
                                          </p:stCondLst>
                                        </p:cTn>
                                        <p:tgtEl>
                                          <p:spTgt spid="209"/>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1000"/>
                                        <p:tgtEl>
                                          <p:spTgt spid="210"/>
                                        </p:tgtEl>
                                      </p:cBhvr>
                                    </p:animEffect>
                                    <p:set>
                                      <p:cBhvr>
                                        <p:cTn id="64" dur="1" fill="hold">
                                          <p:stCondLst>
                                            <p:cond delay="1000"/>
                                          </p:stCondLst>
                                        </p:cTn>
                                        <p:tgtEl>
                                          <p:spTgt spid="210"/>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212"/>
                                        </p:tgtEl>
                                        <p:attrNameLst>
                                          <p:attrName>style.visibility</p:attrName>
                                        </p:attrNameLst>
                                      </p:cBhvr>
                                      <p:to>
                                        <p:strVal val="visible"/>
                                      </p:to>
                                    </p:set>
                                    <p:animEffect transition="in" filter="fade">
                                      <p:cBhvr>
                                        <p:cTn id="67" dur="1000"/>
                                        <p:tgtEl>
                                          <p:spTgt spid="21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00"/>
                                        </p:tgtEl>
                                        <p:attrNameLst>
                                          <p:attrName>style.visibility</p:attrName>
                                        </p:attrNameLst>
                                      </p:cBhvr>
                                      <p:to>
                                        <p:strVal val="visible"/>
                                      </p:to>
                                    </p:set>
                                    <p:animEffect transition="in" filter="fade">
                                      <p:cBhvr>
                                        <p:cTn id="72" dur="10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sldNum" idx="12"/>
          </p:nvPr>
        </p:nvSpPr>
        <p:spPr>
          <a:xfrm>
            <a:off x="7239000" y="6245225"/>
            <a:ext cx="1447800" cy="476100"/>
          </a:xfrm>
          <a:prstGeom prst="rect">
            <a:avLst/>
          </a:prstGeom>
        </p:spPr>
        <p:txBody>
          <a:bodyPr lIns="91425" tIns="45700" rIns="91425" bIns="45700" anchor="t" anchorCtr="0">
            <a:noAutofit/>
          </a:bodyPr>
          <a:lstStyle/>
          <a:p>
            <a:pPr lvl="0">
              <a:spcBef>
                <a:spcPts val="0"/>
              </a:spcBef>
              <a:buClr>
                <a:schemeClr val="dk1"/>
              </a:buClr>
              <a:buSzPct val="25000"/>
              <a:buFont typeface="Arial"/>
              <a:buNone/>
            </a:pPr>
            <a:fld id="{00000000-1234-1234-1234-123412341234}" type="slidenum">
              <a:rPr lang="en-US"/>
              <a:t>16</a:t>
            </a:fld>
            <a:endParaRPr lang="en-US"/>
          </a:p>
        </p:txBody>
      </p:sp>
      <p:sp>
        <p:nvSpPr>
          <p:cNvPr id="219" name="Shape 219"/>
          <p:cNvSpPr txBox="1"/>
          <p:nvPr/>
        </p:nvSpPr>
        <p:spPr>
          <a:xfrm>
            <a:off x="2040900" y="825350"/>
            <a:ext cx="6167700" cy="600300"/>
          </a:xfrm>
          <a:prstGeom prst="rect">
            <a:avLst/>
          </a:prstGeom>
          <a:noFill/>
          <a:ln>
            <a:noFill/>
          </a:ln>
        </p:spPr>
        <p:txBody>
          <a:bodyPr lIns="91425" tIns="91425" rIns="91425" bIns="91425" anchor="t" anchorCtr="0">
            <a:noAutofit/>
          </a:bodyPr>
          <a:lstStyle/>
          <a:p>
            <a:pPr algn="ctr" rtl="0">
              <a:spcBef>
                <a:spcPts val="0"/>
              </a:spcBef>
              <a:buNone/>
            </a:pPr>
            <a:r>
              <a:rPr lang="en-US" sz="2400"/>
              <a:t>RSA Algorithm</a:t>
            </a:r>
          </a:p>
          <a:p>
            <a:pPr algn="ctr">
              <a:spcBef>
                <a:spcPts val="0"/>
              </a:spcBef>
              <a:buNone/>
            </a:pPr>
            <a:r>
              <a:rPr lang="en-US" sz="1800" b="1"/>
              <a:t>(to exchange information using Asymmetric ciphers)</a:t>
            </a:r>
          </a:p>
        </p:txBody>
      </p:sp>
      <p:sp>
        <p:nvSpPr>
          <p:cNvPr id="220" name="Shape 220"/>
          <p:cNvSpPr txBox="1"/>
          <p:nvPr/>
        </p:nvSpPr>
        <p:spPr>
          <a:xfrm>
            <a:off x="3646600" y="1800800"/>
            <a:ext cx="3046200" cy="1155599"/>
          </a:xfrm>
          <a:prstGeom prst="rect">
            <a:avLst/>
          </a:prstGeom>
          <a:noFill/>
          <a:ln>
            <a:noFill/>
          </a:ln>
        </p:spPr>
        <p:txBody>
          <a:bodyPr lIns="91425" tIns="91425" rIns="91425" bIns="91425" anchor="t" anchorCtr="0">
            <a:noAutofit/>
          </a:bodyPr>
          <a:lstStyle/>
          <a:p>
            <a:pPr rtl="0">
              <a:spcBef>
                <a:spcPts val="0"/>
              </a:spcBef>
              <a:buNone/>
            </a:pPr>
            <a:r>
              <a:rPr lang="en-US" b="1" u="sng"/>
              <a:t>Public Information:</a:t>
            </a:r>
          </a:p>
          <a:p>
            <a:pPr rtl="0">
              <a:spcBef>
                <a:spcPts val="0"/>
              </a:spcBef>
              <a:buNone/>
            </a:pPr>
            <a:r>
              <a:rPr lang="en-US" b="1"/>
              <a:t>Prime numbers p &amp; q</a:t>
            </a:r>
          </a:p>
          <a:p>
            <a:pPr rtl="0">
              <a:spcBef>
                <a:spcPts val="0"/>
              </a:spcBef>
              <a:buNone/>
            </a:pPr>
            <a:r>
              <a:rPr lang="en-US" b="1"/>
              <a:t>p = 61, q = 53</a:t>
            </a:r>
          </a:p>
          <a:p>
            <a:pPr rtl="0">
              <a:spcBef>
                <a:spcPts val="0"/>
              </a:spcBef>
              <a:buNone/>
            </a:pPr>
            <a:r>
              <a:rPr lang="en-US" b="1"/>
              <a:t>Calculate n = p * q = 3233</a:t>
            </a:r>
          </a:p>
          <a:p>
            <a:pPr>
              <a:spcBef>
                <a:spcPts val="0"/>
              </a:spcBef>
              <a:buNone/>
            </a:pPr>
            <a:r>
              <a:rPr lang="en-US" b="1"/>
              <a:t>Totient, Ø(n) = (p-1)*(q-1) = 3120</a:t>
            </a:r>
          </a:p>
        </p:txBody>
      </p:sp>
      <p:sp>
        <p:nvSpPr>
          <p:cNvPr id="221" name="Shape 221"/>
          <p:cNvSpPr txBox="1"/>
          <p:nvPr/>
        </p:nvSpPr>
        <p:spPr>
          <a:xfrm>
            <a:off x="2280825" y="3286575"/>
            <a:ext cx="1740899" cy="375000"/>
          </a:xfrm>
          <a:prstGeom prst="rect">
            <a:avLst/>
          </a:prstGeom>
          <a:noFill/>
          <a:ln>
            <a:noFill/>
          </a:ln>
        </p:spPr>
        <p:txBody>
          <a:bodyPr lIns="91425" tIns="91425" rIns="91425" bIns="91425" anchor="t" anchorCtr="0">
            <a:noAutofit/>
          </a:bodyPr>
          <a:lstStyle/>
          <a:p>
            <a:pPr algn="ctr">
              <a:spcBef>
                <a:spcPts val="0"/>
              </a:spcBef>
              <a:buNone/>
            </a:pPr>
            <a:r>
              <a:rPr lang="en-US" sz="1600">
                <a:solidFill>
                  <a:srgbClr val="FF0000"/>
                </a:solidFill>
              </a:rPr>
              <a:t>Alice</a:t>
            </a:r>
          </a:p>
        </p:txBody>
      </p:sp>
      <p:sp>
        <p:nvSpPr>
          <p:cNvPr id="222" name="Shape 222"/>
          <p:cNvSpPr txBox="1"/>
          <p:nvPr/>
        </p:nvSpPr>
        <p:spPr>
          <a:xfrm>
            <a:off x="1830800" y="3736662"/>
            <a:ext cx="5282400" cy="375000"/>
          </a:xfrm>
          <a:prstGeom prst="rect">
            <a:avLst/>
          </a:prstGeom>
          <a:noFill/>
          <a:ln>
            <a:noFill/>
          </a:ln>
        </p:spPr>
        <p:txBody>
          <a:bodyPr lIns="91425" tIns="91425" rIns="91425" bIns="91425" anchor="t" anchorCtr="0">
            <a:noAutofit/>
          </a:bodyPr>
          <a:lstStyle/>
          <a:p>
            <a:pPr lvl="0" rtl="0">
              <a:spcBef>
                <a:spcPts val="0"/>
              </a:spcBef>
              <a:buNone/>
            </a:pPr>
            <a:r>
              <a:rPr lang="en-US" b="1"/>
              <a:t>Choose encryption key, e, such that it is coprime to </a:t>
            </a:r>
            <a:r>
              <a:rPr lang="en-US" b="1">
                <a:solidFill>
                  <a:schemeClr val="dk1"/>
                </a:solidFill>
              </a:rPr>
              <a:t>Ø(n)</a:t>
            </a:r>
          </a:p>
          <a:p>
            <a:pPr lvl="0" rtl="0">
              <a:spcBef>
                <a:spcPts val="0"/>
              </a:spcBef>
              <a:buNone/>
            </a:pPr>
            <a:endParaRPr>
              <a:solidFill>
                <a:schemeClr val="dk1"/>
              </a:solidFill>
            </a:endParaRPr>
          </a:p>
        </p:txBody>
      </p:sp>
      <p:sp>
        <p:nvSpPr>
          <p:cNvPr id="223" name="Shape 223"/>
          <p:cNvSpPr txBox="1"/>
          <p:nvPr/>
        </p:nvSpPr>
        <p:spPr>
          <a:xfrm>
            <a:off x="1875825" y="3991750"/>
            <a:ext cx="2145900" cy="284999"/>
          </a:xfrm>
          <a:prstGeom prst="rect">
            <a:avLst/>
          </a:prstGeom>
          <a:noFill/>
          <a:ln>
            <a:noFill/>
          </a:ln>
        </p:spPr>
        <p:txBody>
          <a:bodyPr lIns="91425" tIns="91425" rIns="91425" bIns="91425" anchor="t" anchorCtr="0">
            <a:noAutofit/>
          </a:bodyPr>
          <a:lstStyle/>
          <a:p>
            <a:pPr>
              <a:spcBef>
                <a:spcPts val="0"/>
              </a:spcBef>
              <a:buNone/>
            </a:pPr>
            <a:r>
              <a:rPr lang="en-US" b="1"/>
              <a:t>We choose e=17</a:t>
            </a:r>
          </a:p>
        </p:txBody>
      </p:sp>
      <p:sp>
        <p:nvSpPr>
          <p:cNvPr id="224" name="Shape 224"/>
          <p:cNvSpPr txBox="1"/>
          <p:nvPr/>
        </p:nvSpPr>
        <p:spPr>
          <a:xfrm>
            <a:off x="1830800" y="4276925"/>
            <a:ext cx="4622099" cy="300000"/>
          </a:xfrm>
          <a:prstGeom prst="rect">
            <a:avLst/>
          </a:prstGeom>
          <a:noFill/>
          <a:ln>
            <a:noFill/>
          </a:ln>
        </p:spPr>
        <p:txBody>
          <a:bodyPr lIns="91425" tIns="91425" rIns="91425" bIns="91425" anchor="t" anchorCtr="0">
            <a:noAutofit/>
          </a:bodyPr>
          <a:lstStyle/>
          <a:p>
            <a:pPr>
              <a:spcBef>
                <a:spcPts val="0"/>
              </a:spcBef>
              <a:buNone/>
            </a:pPr>
            <a:r>
              <a:rPr lang="en-US" b="1"/>
              <a:t>Choose decryption key d such that e*d mod </a:t>
            </a:r>
            <a:r>
              <a:rPr lang="en-US" b="1">
                <a:solidFill>
                  <a:schemeClr val="dk1"/>
                </a:solidFill>
              </a:rPr>
              <a:t>Ø(n) </a:t>
            </a:r>
            <a:r>
              <a:rPr lang="en-US" b="1"/>
              <a:t>= 1</a:t>
            </a:r>
          </a:p>
        </p:txBody>
      </p:sp>
      <p:sp>
        <p:nvSpPr>
          <p:cNvPr id="225" name="Shape 225"/>
          <p:cNvSpPr txBox="1"/>
          <p:nvPr/>
        </p:nvSpPr>
        <p:spPr>
          <a:xfrm>
            <a:off x="1830800" y="4577100"/>
            <a:ext cx="4291800" cy="375000"/>
          </a:xfrm>
          <a:prstGeom prst="rect">
            <a:avLst/>
          </a:prstGeom>
          <a:noFill/>
          <a:ln>
            <a:noFill/>
          </a:ln>
        </p:spPr>
        <p:txBody>
          <a:bodyPr lIns="91425" tIns="91425" rIns="91425" bIns="91425" anchor="t" anchorCtr="0">
            <a:noAutofit/>
          </a:bodyPr>
          <a:lstStyle/>
          <a:p>
            <a:pPr>
              <a:spcBef>
                <a:spcPts val="0"/>
              </a:spcBef>
              <a:buNone/>
            </a:pPr>
            <a:r>
              <a:rPr lang="en-US" b="1"/>
              <a:t>Solving 17*d </a:t>
            </a:r>
            <a:r>
              <a:rPr lang="en-US" b="1">
                <a:solidFill>
                  <a:schemeClr val="dk1"/>
                </a:solidFill>
              </a:rPr>
              <a:t> mod Ø(n) </a:t>
            </a:r>
            <a:r>
              <a:rPr lang="en-US" b="1"/>
              <a:t> =1, we get d = 2753</a:t>
            </a:r>
          </a:p>
        </p:txBody>
      </p:sp>
      <p:sp>
        <p:nvSpPr>
          <p:cNvPr id="226" name="Shape 226"/>
          <p:cNvSpPr txBox="1"/>
          <p:nvPr/>
        </p:nvSpPr>
        <p:spPr>
          <a:xfrm>
            <a:off x="3481525" y="5132250"/>
            <a:ext cx="3631800" cy="765300"/>
          </a:xfrm>
          <a:prstGeom prst="rect">
            <a:avLst/>
          </a:prstGeom>
          <a:noFill/>
          <a:ln>
            <a:noFill/>
          </a:ln>
        </p:spPr>
        <p:txBody>
          <a:bodyPr lIns="91425" tIns="91425" rIns="91425" bIns="91425" anchor="t" anchorCtr="0">
            <a:noAutofit/>
          </a:bodyPr>
          <a:lstStyle/>
          <a:p>
            <a:pPr rtl="0">
              <a:spcBef>
                <a:spcPts val="0"/>
              </a:spcBef>
              <a:buNone/>
            </a:pPr>
            <a:r>
              <a:rPr lang="en-US" sz="1800" b="1">
                <a:solidFill>
                  <a:srgbClr val="DD7E6B"/>
                </a:solidFill>
              </a:rPr>
              <a:t>Public key: (e,n) :: (17, 3233)</a:t>
            </a:r>
          </a:p>
          <a:p>
            <a:pPr>
              <a:spcBef>
                <a:spcPts val="0"/>
              </a:spcBef>
              <a:buNone/>
            </a:pPr>
            <a:r>
              <a:rPr lang="en-US" sz="1800" b="1">
                <a:solidFill>
                  <a:srgbClr val="DD7E6B"/>
                </a:solidFill>
              </a:rPr>
              <a:t>Private key: (d,n) :: (2753, 3233)</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0"/>
                                        </p:tgtEl>
                                        <p:attrNameLst>
                                          <p:attrName>style.visibility</p:attrName>
                                        </p:attrNameLst>
                                      </p:cBhvr>
                                      <p:to>
                                        <p:strVal val="visible"/>
                                      </p:to>
                                    </p:set>
                                    <p:animEffect transition="in" filter="fade">
                                      <p:cBhvr>
                                        <p:cTn id="7" dur="1000"/>
                                        <p:tgtEl>
                                          <p:spTgt spid="2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1"/>
                                        </p:tgtEl>
                                        <p:attrNameLst>
                                          <p:attrName>style.visibility</p:attrName>
                                        </p:attrNameLst>
                                      </p:cBhvr>
                                      <p:to>
                                        <p:strVal val="visible"/>
                                      </p:to>
                                    </p:set>
                                    <p:animEffect transition="in" filter="fade">
                                      <p:cBhvr>
                                        <p:cTn id="12" dur="1000"/>
                                        <p:tgtEl>
                                          <p:spTgt spid="2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2"/>
                                        </p:tgtEl>
                                        <p:attrNameLst>
                                          <p:attrName>style.visibility</p:attrName>
                                        </p:attrNameLst>
                                      </p:cBhvr>
                                      <p:to>
                                        <p:strVal val="visible"/>
                                      </p:to>
                                    </p:set>
                                    <p:animEffect transition="in" filter="fade">
                                      <p:cBhvr>
                                        <p:cTn id="17" dur="1000"/>
                                        <p:tgtEl>
                                          <p:spTgt spid="2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3"/>
                                        </p:tgtEl>
                                        <p:attrNameLst>
                                          <p:attrName>style.visibility</p:attrName>
                                        </p:attrNameLst>
                                      </p:cBhvr>
                                      <p:to>
                                        <p:strVal val="visible"/>
                                      </p:to>
                                    </p:set>
                                    <p:animEffect transition="in" filter="fade">
                                      <p:cBhvr>
                                        <p:cTn id="22" dur="1000"/>
                                        <p:tgtEl>
                                          <p:spTgt spid="2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4"/>
                                        </p:tgtEl>
                                        <p:attrNameLst>
                                          <p:attrName>style.visibility</p:attrName>
                                        </p:attrNameLst>
                                      </p:cBhvr>
                                      <p:to>
                                        <p:strVal val="visible"/>
                                      </p:to>
                                    </p:set>
                                    <p:animEffect transition="in" filter="fade">
                                      <p:cBhvr>
                                        <p:cTn id="27" dur="1000"/>
                                        <p:tgtEl>
                                          <p:spTgt spid="2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5"/>
                                        </p:tgtEl>
                                        <p:attrNameLst>
                                          <p:attrName>style.visibility</p:attrName>
                                        </p:attrNameLst>
                                      </p:cBhvr>
                                      <p:to>
                                        <p:strVal val="visible"/>
                                      </p:to>
                                    </p:set>
                                    <p:animEffect transition="in" filter="fade">
                                      <p:cBhvr>
                                        <p:cTn id="32" dur="1000"/>
                                        <p:tgtEl>
                                          <p:spTgt spid="2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6"/>
                                        </p:tgtEl>
                                        <p:attrNameLst>
                                          <p:attrName>style.visibility</p:attrName>
                                        </p:attrNameLst>
                                      </p:cBhvr>
                                      <p:to>
                                        <p:strVal val="visible"/>
                                      </p:to>
                                    </p:set>
                                    <p:animEffect transition="in" filter="fade">
                                      <p:cBhvr>
                                        <p:cTn id="37" dur="1000"/>
                                        <p:tgtEl>
                                          <p:spTgt spid="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sldNum" idx="12"/>
          </p:nvPr>
        </p:nvSpPr>
        <p:spPr>
          <a:xfrm>
            <a:off x="7239000" y="6245225"/>
            <a:ext cx="1447800" cy="476100"/>
          </a:xfrm>
          <a:prstGeom prst="rect">
            <a:avLst/>
          </a:prstGeom>
        </p:spPr>
        <p:txBody>
          <a:bodyPr lIns="91425" tIns="45700" rIns="91425" bIns="45700" anchor="t" anchorCtr="0">
            <a:noAutofit/>
          </a:bodyPr>
          <a:lstStyle/>
          <a:p>
            <a:pPr lvl="0">
              <a:spcBef>
                <a:spcPts val="0"/>
              </a:spcBef>
              <a:buClr>
                <a:schemeClr val="dk1"/>
              </a:buClr>
              <a:buSzPct val="25000"/>
              <a:buFont typeface="Arial"/>
              <a:buNone/>
            </a:pPr>
            <a:fld id="{00000000-1234-1234-1234-123412341234}" type="slidenum">
              <a:rPr lang="en-US"/>
              <a:t>17</a:t>
            </a:fld>
            <a:endParaRPr lang="en-US"/>
          </a:p>
        </p:txBody>
      </p:sp>
      <p:sp>
        <p:nvSpPr>
          <p:cNvPr id="233" name="Shape 233"/>
          <p:cNvSpPr txBox="1"/>
          <p:nvPr/>
        </p:nvSpPr>
        <p:spPr>
          <a:xfrm>
            <a:off x="1485650" y="855375"/>
            <a:ext cx="6768000" cy="840299"/>
          </a:xfrm>
          <a:prstGeom prst="rect">
            <a:avLst/>
          </a:prstGeom>
          <a:noFill/>
          <a:ln>
            <a:noFill/>
          </a:ln>
        </p:spPr>
        <p:txBody>
          <a:bodyPr lIns="91425" tIns="91425" rIns="91425" bIns="91425" anchor="t" anchorCtr="0">
            <a:noAutofit/>
          </a:bodyPr>
          <a:lstStyle/>
          <a:p>
            <a:pPr lvl="0" algn="ctr" rtl="0">
              <a:spcBef>
                <a:spcPts val="0"/>
              </a:spcBef>
              <a:buClr>
                <a:schemeClr val="dk1"/>
              </a:buClr>
              <a:buSzPct val="45833"/>
              <a:buFont typeface="Arial"/>
              <a:buNone/>
            </a:pPr>
            <a:r>
              <a:rPr lang="en-US" sz="2400">
                <a:solidFill>
                  <a:schemeClr val="dk1"/>
                </a:solidFill>
              </a:rPr>
              <a:t>RSA Algorithm</a:t>
            </a:r>
          </a:p>
          <a:p>
            <a:pPr lvl="0" algn="ctr" rtl="0">
              <a:spcBef>
                <a:spcPts val="0"/>
              </a:spcBef>
              <a:buClr>
                <a:schemeClr val="dk1"/>
              </a:buClr>
              <a:buSzPct val="61111"/>
              <a:buFont typeface="Arial"/>
              <a:buNone/>
            </a:pPr>
            <a:r>
              <a:rPr lang="en-US" sz="1800" b="1">
                <a:solidFill>
                  <a:schemeClr val="dk1"/>
                </a:solidFill>
              </a:rPr>
              <a:t>(contd..)</a:t>
            </a:r>
          </a:p>
          <a:p>
            <a:pPr>
              <a:spcBef>
                <a:spcPts val="0"/>
              </a:spcBef>
              <a:buNone/>
            </a:pPr>
            <a:endParaRPr/>
          </a:p>
        </p:txBody>
      </p:sp>
      <p:sp>
        <p:nvSpPr>
          <p:cNvPr id="234" name="Shape 234"/>
          <p:cNvSpPr txBox="1"/>
          <p:nvPr/>
        </p:nvSpPr>
        <p:spPr>
          <a:xfrm>
            <a:off x="1665725" y="2483525"/>
            <a:ext cx="5147400" cy="555300"/>
          </a:xfrm>
          <a:prstGeom prst="rect">
            <a:avLst/>
          </a:prstGeom>
          <a:noFill/>
          <a:ln>
            <a:noFill/>
          </a:ln>
        </p:spPr>
        <p:txBody>
          <a:bodyPr lIns="91425" tIns="91425" rIns="91425" bIns="91425" anchor="t" anchorCtr="0">
            <a:noAutofit/>
          </a:bodyPr>
          <a:lstStyle/>
          <a:p>
            <a:pPr>
              <a:spcBef>
                <a:spcPts val="0"/>
              </a:spcBef>
              <a:buNone/>
            </a:pPr>
            <a:r>
              <a:rPr lang="en-US" b="1"/>
              <a:t>Bob wants to send message, m = 123, to Alice. He uses Alice’s public key (17, 3233).</a:t>
            </a:r>
          </a:p>
        </p:txBody>
      </p:sp>
      <p:sp>
        <p:nvSpPr>
          <p:cNvPr id="235" name="Shape 235"/>
          <p:cNvSpPr txBox="1"/>
          <p:nvPr/>
        </p:nvSpPr>
        <p:spPr>
          <a:xfrm>
            <a:off x="1665725" y="3130875"/>
            <a:ext cx="6092700" cy="476100"/>
          </a:xfrm>
          <a:prstGeom prst="rect">
            <a:avLst/>
          </a:prstGeom>
          <a:noFill/>
          <a:ln>
            <a:noFill/>
          </a:ln>
        </p:spPr>
        <p:txBody>
          <a:bodyPr lIns="91425" tIns="91425" rIns="91425" bIns="91425" anchor="t" anchorCtr="0">
            <a:noAutofit/>
          </a:bodyPr>
          <a:lstStyle/>
          <a:p>
            <a:pPr rtl="0">
              <a:spcBef>
                <a:spcPts val="0"/>
              </a:spcBef>
              <a:buNone/>
            </a:pPr>
            <a:r>
              <a:rPr lang="en-US" b="1"/>
              <a:t>Bob calculates ciphertext, c = m</a:t>
            </a:r>
            <a:r>
              <a:rPr lang="en-US" b="1" baseline="30000"/>
              <a:t>e</a:t>
            </a:r>
            <a:r>
              <a:rPr lang="en-US" b="1"/>
              <a:t> mod n = 123</a:t>
            </a:r>
            <a:r>
              <a:rPr lang="en-US" b="1" baseline="30000"/>
              <a:t>17</a:t>
            </a:r>
            <a:r>
              <a:rPr lang="en-US" b="1"/>
              <a:t> mod 3233 = 855</a:t>
            </a:r>
          </a:p>
          <a:p>
            <a:pPr>
              <a:spcBef>
                <a:spcPts val="0"/>
              </a:spcBef>
              <a:buNone/>
            </a:pPr>
            <a:r>
              <a:rPr lang="en-US" b="1"/>
              <a:t>Sends 855 to Alice</a:t>
            </a:r>
          </a:p>
        </p:txBody>
      </p:sp>
      <p:sp>
        <p:nvSpPr>
          <p:cNvPr id="236" name="Shape 236"/>
          <p:cNvSpPr txBox="1"/>
          <p:nvPr/>
        </p:nvSpPr>
        <p:spPr>
          <a:xfrm>
            <a:off x="1658225" y="3826675"/>
            <a:ext cx="6107700" cy="765300"/>
          </a:xfrm>
          <a:prstGeom prst="rect">
            <a:avLst/>
          </a:prstGeom>
          <a:noFill/>
          <a:ln>
            <a:noFill/>
          </a:ln>
        </p:spPr>
        <p:txBody>
          <a:bodyPr lIns="91425" tIns="91425" rIns="91425" bIns="91425" anchor="t" anchorCtr="0">
            <a:noAutofit/>
          </a:bodyPr>
          <a:lstStyle/>
          <a:p>
            <a:pPr rtl="0">
              <a:spcBef>
                <a:spcPts val="0"/>
              </a:spcBef>
              <a:buNone/>
            </a:pPr>
            <a:r>
              <a:rPr lang="en-US" b="1"/>
              <a:t>Alice gets 855 and decrypts it using equation, m = c</a:t>
            </a:r>
            <a:r>
              <a:rPr lang="en-US" b="1" baseline="30000"/>
              <a:t>d</a:t>
            </a:r>
            <a:r>
              <a:rPr lang="en-US" b="1"/>
              <a:t> mod n</a:t>
            </a:r>
          </a:p>
          <a:p>
            <a:pPr rtl="0">
              <a:spcBef>
                <a:spcPts val="0"/>
              </a:spcBef>
              <a:buNone/>
            </a:pPr>
            <a:r>
              <a:rPr lang="en-US" b="1"/>
              <a:t>									= 855</a:t>
            </a:r>
            <a:r>
              <a:rPr lang="en-US" b="1" baseline="30000"/>
              <a:t>2753</a:t>
            </a:r>
            <a:r>
              <a:rPr lang="en-US" b="1"/>
              <a:t> mod 3233</a:t>
            </a:r>
          </a:p>
          <a:p>
            <a:pPr>
              <a:spcBef>
                <a:spcPts val="0"/>
              </a:spcBef>
              <a:buNone/>
            </a:pPr>
            <a:r>
              <a:rPr lang="en-US" b="1"/>
              <a:t>									= 123</a:t>
            </a:r>
          </a:p>
        </p:txBody>
      </p:sp>
      <p:sp>
        <p:nvSpPr>
          <p:cNvPr id="237" name="Shape 237"/>
          <p:cNvSpPr txBox="1"/>
          <p:nvPr/>
        </p:nvSpPr>
        <p:spPr>
          <a:xfrm>
            <a:off x="2356100" y="4907125"/>
            <a:ext cx="5027099" cy="690300"/>
          </a:xfrm>
          <a:prstGeom prst="rect">
            <a:avLst/>
          </a:prstGeom>
          <a:noFill/>
          <a:ln>
            <a:noFill/>
          </a:ln>
        </p:spPr>
        <p:txBody>
          <a:bodyPr lIns="91425" tIns="91425" rIns="91425" bIns="91425" anchor="t" anchorCtr="0">
            <a:noAutofit/>
          </a:bodyPr>
          <a:lstStyle/>
          <a:p>
            <a:pPr>
              <a:spcBef>
                <a:spcPts val="0"/>
              </a:spcBef>
              <a:buNone/>
            </a:pPr>
            <a:r>
              <a:rPr lang="en-US" sz="1800" b="1">
                <a:solidFill>
                  <a:srgbClr val="DD7E6B"/>
                </a:solidFill>
              </a:rPr>
              <a:t>Thus, Alice receives the message securely from Bob</a:t>
            </a:r>
          </a:p>
        </p:txBody>
      </p:sp>
      <p:sp>
        <p:nvSpPr>
          <p:cNvPr id="238" name="Shape 238"/>
          <p:cNvSpPr txBox="1"/>
          <p:nvPr/>
        </p:nvSpPr>
        <p:spPr>
          <a:xfrm>
            <a:off x="3091350" y="1740750"/>
            <a:ext cx="3976800" cy="555300"/>
          </a:xfrm>
          <a:prstGeom prst="rect">
            <a:avLst/>
          </a:prstGeom>
          <a:noFill/>
          <a:ln>
            <a:noFill/>
          </a:ln>
        </p:spPr>
        <p:txBody>
          <a:bodyPr lIns="91425" tIns="91425" rIns="91425" bIns="91425" anchor="t" anchorCtr="0">
            <a:noAutofit/>
          </a:bodyPr>
          <a:lstStyle/>
          <a:p>
            <a:pPr lvl="0" rtl="0">
              <a:spcBef>
                <a:spcPts val="0"/>
              </a:spcBef>
              <a:buClr>
                <a:schemeClr val="dk1"/>
              </a:buClr>
              <a:buSzPct val="78571"/>
              <a:buFont typeface="Arial"/>
              <a:buNone/>
            </a:pPr>
            <a:r>
              <a:rPr lang="en-US" b="1"/>
              <a:t>Alice’s public key: (e,n) :: (17, 3233)</a:t>
            </a:r>
          </a:p>
          <a:p>
            <a:pPr lvl="0">
              <a:spcBef>
                <a:spcPts val="0"/>
              </a:spcBef>
              <a:buClr>
                <a:schemeClr val="dk1"/>
              </a:buClr>
              <a:buSzPct val="78571"/>
              <a:buFont typeface="Arial"/>
              <a:buNone/>
            </a:pPr>
            <a:r>
              <a:rPr lang="en-US" b="1">
                <a:solidFill>
                  <a:schemeClr val="dk1"/>
                </a:solidFill>
              </a:rPr>
              <a:t>Alice’s </a:t>
            </a:r>
            <a:r>
              <a:rPr lang="en-US" b="1"/>
              <a:t>private key: (d,n) :: (2753, 3233)</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8"/>
                                        </p:tgtEl>
                                        <p:attrNameLst>
                                          <p:attrName>style.visibility</p:attrName>
                                        </p:attrNameLst>
                                      </p:cBhvr>
                                      <p:to>
                                        <p:strVal val="visible"/>
                                      </p:to>
                                    </p:set>
                                    <p:animEffect transition="in" filter="fade">
                                      <p:cBhvr>
                                        <p:cTn id="7" dur="1000"/>
                                        <p:tgtEl>
                                          <p:spTgt spid="238"/>
                                        </p:tgtEl>
                                      </p:cBhvr>
                                    </p:animEffect>
                                  </p:childTnLst>
                                </p:cTn>
                              </p:par>
                              <p:par>
                                <p:cTn id="8" presetID="10" presetClass="entr" presetSubtype="0" fill="hold" nodeType="withEffect">
                                  <p:stCondLst>
                                    <p:cond delay="0"/>
                                  </p:stCondLst>
                                  <p:childTnLst>
                                    <p:set>
                                      <p:cBhvr>
                                        <p:cTn id="9" dur="1" fill="hold">
                                          <p:stCondLst>
                                            <p:cond delay="0"/>
                                          </p:stCondLst>
                                        </p:cTn>
                                        <p:tgtEl>
                                          <p:spTgt spid="234"/>
                                        </p:tgtEl>
                                        <p:attrNameLst>
                                          <p:attrName>style.visibility</p:attrName>
                                        </p:attrNameLst>
                                      </p:cBhvr>
                                      <p:to>
                                        <p:strVal val="visible"/>
                                      </p:to>
                                    </p:set>
                                    <p:animEffect transition="in" filter="fade">
                                      <p:cBhvr>
                                        <p:cTn id="10" dur="1000"/>
                                        <p:tgtEl>
                                          <p:spTgt spid="23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5"/>
                                        </p:tgtEl>
                                        <p:attrNameLst>
                                          <p:attrName>style.visibility</p:attrName>
                                        </p:attrNameLst>
                                      </p:cBhvr>
                                      <p:to>
                                        <p:strVal val="visible"/>
                                      </p:to>
                                    </p:set>
                                    <p:animEffect transition="in" filter="fade">
                                      <p:cBhvr>
                                        <p:cTn id="15" dur="1000"/>
                                        <p:tgtEl>
                                          <p:spTgt spid="23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6"/>
                                        </p:tgtEl>
                                        <p:attrNameLst>
                                          <p:attrName>style.visibility</p:attrName>
                                        </p:attrNameLst>
                                      </p:cBhvr>
                                      <p:to>
                                        <p:strVal val="visible"/>
                                      </p:to>
                                    </p:set>
                                    <p:animEffect transition="in" filter="fade">
                                      <p:cBhvr>
                                        <p:cTn id="20" dur="1000"/>
                                        <p:tgtEl>
                                          <p:spTgt spid="2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7"/>
                                        </p:tgtEl>
                                        <p:attrNameLst>
                                          <p:attrName>style.visibility</p:attrName>
                                        </p:attrNameLst>
                                      </p:cBhvr>
                                      <p:to>
                                        <p:strVal val="visible"/>
                                      </p:to>
                                    </p:set>
                                    <p:animEffect transition="in" filter="fade">
                                      <p:cBhvr>
                                        <p:cTn id="25" dur="10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title"/>
          </p:nvPr>
        </p:nvSpPr>
        <p:spPr>
          <a:xfrm>
            <a:off x="914400" y="609600"/>
            <a:ext cx="8077199" cy="1143000"/>
          </a:xfrm>
          <a:prstGeom prst="rect">
            <a:avLst/>
          </a:prstGeom>
        </p:spPr>
        <p:txBody>
          <a:bodyPr lIns="91425" tIns="91425" rIns="91425" bIns="91425" anchor="ctr" anchorCtr="0">
            <a:noAutofit/>
          </a:bodyPr>
          <a:lstStyle/>
          <a:p>
            <a:pPr marL="0" marR="0" indent="0" algn="ctr" rtl="0">
              <a:lnSpc>
                <a:spcPct val="100000"/>
              </a:lnSpc>
              <a:spcBef>
                <a:spcPts val="0"/>
              </a:spcBef>
              <a:spcAft>
                <a:spcPts val="0"/>
              </a:spcAft>
              <a:buNone/>
            </a:pPr>
            <a:r>
              <a:rPr lang="en-US" sz="3600" b="1">
                <a:solidFill>
                  <a:schemeClr val="dk1"/>
                </a:solidFill>
              </a:rPr>
              <a:t>Ethics</a:t>
            </a:r>
          </a:p>
        </p:txBody>
      </p:sp>
      <p:sp>
        <p:nvSpPr>
          <p:cNvPr id="245" name="Shape 245"/>
          <p:cNvSpPr txBox="1">
            <a:spLocks noGrp="1"/>
          </p:cNvSpPr>
          <p:nvPr>
            <p:ph type="body" idx="1"/>
          </p:nvPr>
        </p:nvSpPr>
        <p:spPr>
          <a:xfrm>
            <a:off x="914400" y="1935161"/>
            <a:ext cx="8077199" cy="3551099"/>
          </a:xfrm>
          <a:prstGeom prst="rect">
            <a:avLst/>
          </a:prstGeom>
        </p:spPr>
        <p:txBody>
          <a:bodyPr lIns="91425" tIns="91425" rIns="91425" bIns="91425" anchor="t" anchorCtr="0">
            <a:noAutofit/>
          </a:bodyPr>
          <a:lstStyle/>
          <a:p>
            <a:pPr marL="457200" lvl="0" indent="-419100" rtl="0">
              <a:spcBef>
                <a:spcPts val="600"/>
              </a:spcBef>
              <a:buClr>
                <a:schemeClr val="dk1"/>
              </a:buClr>
              <a:buSzPct val="100000"/>
              <a:buFont typeface="Arial"/>
              <a:buChar char="●"/>
            </a:pPr>
            <a:r>
              <a:rPr lang="en-US" sz="3000">
                <a:solidFill>
                  <a:schemeClr val="dk1"/>
                </a:solidFill>
              </a:rPr>
              <a:t>Zimmerman Telegram - WWI</a:t>
            </a:r>
          </a:p>
          <a:p>
            <a:pPr marL="457200" lvl="0" indent="-419100" rtl="0">
              <a:spcBef>
                <a:spcPts val="600"/>
              </a:spcBef>
              <a:buClr>
                <a:schemeClr val="dk1"/>
              </a:buClr>
              <a:buSzPct val="100000"/>
              <a:buFont typeface="Arial"/>
              <a:buChar char="●"/>
            </a:pPr>
            <a:r>
              <a:rPr lang="en-US" sz="3000">
                <a:solidFill>
                  <a:schemeClr val="dk1"/>
                </a:solidFill>
              </a:rPr>
              <a:t>Coventry Dilemma - WWII</a:t>
            </a:r>
          </a:p>
          <a:p>
            <a:pPr marL="457200" lvl="0" indent="-419100" rtl="0">
              <a:spcBef>
                <a:spcPts val="600"/>
              </a:spcBef>
              <a:buClr>
                <a:schemeClr val="dk1"/>
              </a:buClr>
              <a:buSzPct val="100000"/>
              <a:buFont typeface="Arial"/>
              <a:buChar char="●"/>
            </a:pPr>
            <a:r>
              <a:rPr lang="en-US" sz="3000">
                <a:solidFill>
                  <a:schemeClr val="dk1"/>
                </a:solidFill>
              </a:rPr>
              <a:t>Discovery/Notification of Bugs</a:t>
            </a:r>
          </a:p>
          <a:p>
            <a:pPr>
              <a:spcBef>
                <a:spcPts val="0"/>
              </a:spcBef>
              <a:buNone/>
            </a:pPr>
            <a:endParaRPr/>
          </a:p>
        </p:txBody>
      </p:sp>
      <p:sp>
        <p:nvSpPr>
          <p:cNvPr id="246" name="Shape 246"/>
          <p:cNvSpPr txBox="1">
            <a:spLocks noGrp="1"/>
          </p:cNvSpPr>
          <p:nvPr>
            <p:ph type="sldNum" idx="12"/>
          </p:nvPr>
        </p:nvSpPr>
        <p:spPr>
          <a:xfrm>
            <a:off x="7239000" y="6245225"/>
            <a:ext cx="1447800" cy="476100"/>
          </a:xfrm>
          <a:prstGeom prst="rect">
            <a:avLst/>
          </a:prstGeom>
        </p:spPr>
        <p:txBody>
          <a:bodyPr lIns="91425" tIns="45700" rIns="91425" bIns="45700" anchor="t" anchorCtr="0">
            <a:noAutofit/>
          </a:bodyPr>
          <a:lstStyle/>
          <a:p>
            <a:pPr lvl="0">
              <a:spcBef>
                <a:spcPts val="0"/>
              </a:spcBef>
              <a:buClr>
                <a:schemeClr val="dk1"/>
              </a:buClr>
              <a:buSzPct val="25000"/>
              <a:buFont typeface="Arial"/>
              <a:buNone/>
            </a:pPr>
            <a:fld id="{00000000-1234-1234-1234-123412341234}" type="slidenum">
              <a:rPr lang="en-US"/>
              <a:t>18</a:t>
            </a:fld>
            <a:endParaRPr lang="en-US"/>
          </a:p>
        </p:txBody>
      </p:sp>
      <p:pic>
        <p:nvPicPr>
          <p:cNvPr id="247" name="Shape 247"/>
          <p:cNvPicPr preferRelativeResize="0"/>
          <p:nvPr/>
        </p:nvPicPr>
        <p:blipFill>
          <a:blip r:embed="rId3">
            <a:alphaModFix/>
          </a:blip>
          <a:stretch>
            <a:fillRect/>
          </a:stretch>
        </p:blipFill>
        <p:spPr>
          <a:xfrm>
            <a:off x="5234067" y="3801575"/>
            <a:ext cx="3400350" cy="1913425"/>
          </a:xfrm>
          <a:prstGeom prst="rect">
            <a:avLst/>
          </a:prstGeom>
          <a:noFill/>
          <a:ln>
            <a:noFill/>
          </a:ln>
        </p:spPr>
      </p:pic>
      <p:sp>
        <p:nvSpPr>
          <p:cNvPr id="248" name="Shape 248"/>
          <p:cNvSpPr txBox="1"/>
          <p:nvPr/>
        </p:nvSpPr>
        <p:spPr>
          <a:xfrm>
            <a:off x="2633750" y="5793300"/>
            <a:ext cx="6357899" cy="1064700"/>
          </a:xfrm>
          <a:prstGeom prst="rect">
            <a:avLst/>
          </a:prstGeom>
          <a:noFill/>
          <a:ln>
            <a:noFill/>
          </a:ln>
        </p:spPr>
        <p:txBody>
          <a:bodyPr lIns="91425" tIns="91425" rIns="91425" bIns="91425" anchor="ctr" anchorCtr="0">
            <a:noAutofit/>
          </a:bodyPr>
          <a:lstStyle/>
          <a:p>
            <a:pPr lvl="0" rtl="0">
              <a:spcBef>
                <a:spcPts val="0"/>
              </a:spcBef>
              <a:buNone/>
            </a:pPr>
            <a:r>
              <a:rPr lang="en-US"/>
              <a:t>Images: </a:t>
            </a:r>
            <a:r>
              <a:rPr lang="en-US" u="sng">
                <a:solidFill>
                  <a:schemeClr val="hlink"/>
                </a:solidFill>
                <a:hlinkClick r:id="rId4"/>
              </a:rPr>
              <a:t>https://thisfangirlsperspective.wordpress.com/2014/06/15/tfp-presents-our-four-favorite-dads/</a:t>
            </a:r>
            <a:r>
              <a:rPr lang="en-US"/>
              <a:t> </a:t>
            </a:r>
          </a:p>
        </p:txBody>
      </p:sp>
    </p:spTree>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914400" y="609600"/>
            <a:ext cx="8077199" cy="1143000"/>
          </a:xfrm>
          <a:prstGeom prst="rect">
            <a:avLst/>
          </a:prstGeom>
        </p:spPr>
        <p:txBody>
          <a:bodyPr lIns="91425" tIns="91425" rIns="91425" bIns="91425" anchor="ctr" anchorCtr="0">
            <a:noAutofit/>
          </a:bodyPr>
          <a:lstStyle/>
          <a:p>
            <a:pPr lvl="0" rtl="0">
              <a:spcBef>
                <a:spcPts val="0"/>
              </a:spcBef>
              <a:buNone/>
            </a:pPr>
            <a:r>
              <a:rPr lang="en-US" sz="3600" b="1">
                <a:solidFill>
                  <a:schemeClr val="dk1"/>
                </a:solidFill>
              </a:rPr>
              <a:t>Today’s Considerations</a:t>
            </a:r>
          </a:p>
        </p:txBody>
      </p:sp>
      <p:sp>
        <p:nvSpPr>
          <p:cNvPr id="255" name="Shape 255"/>
          <p:cNvSpPr txBox="1">
            <a:spLocks noGrp="1"/>
          </p:cNvSpPr>
          <p:nvPr>
            <p:ph type="body" idx="1"/>
          </p:nvPr>
        </p:nvSpPr>
        <p:spPr>
          <a:xfrm>
            <a:off x="914400" y="1935161"/>
            <a:ext cx="8077199" cy="3551099"/>
          </a:xfrm>
          <a:prstGeom prst="rect">
            <a:avLst/>
          </a:prstGeom>
        </p:spPr>
        <p:txBody>
          <a:bodyPr lIns="91425" tIns="91425" rIns="91425" bIns="91425" anchor="t" anchorCtr="0">
            <a:noAutofit/>
          </a:bodyPr>
          <a:lstStyle/>
          <a:p>
            <a:pPr marL="457200" lvl="0" indent="-419100" rtl="0">
              <a:spcBef>
                <a:spcPts val="600"/>
              </a:spcBef>
              <a:buClr>
                <a:schemeClr val="dk1"/>
              </a:buClr>
              <a:buSzPct val="100000"/>
              <a:buFont typeface="Arial"/>
              <a:buChar char="●"/>
            </a:pPr>
            <a:r>
              <a:rPr lang="en-US" sz="3000">
                <a:solidFill>
                  <a:schemeClr val="dk1"/>
                </a:solidFill>
              </a:rPr>
              <a:t>Cell Phones</a:t>
            </a:r>
          </a:p>
          <a:p>
            <a:pPr marL="457200" lvl="0" indent="-419100" rtl="0">
              <a:spcBef>
                <a:spcPts val="600"/>
              </a:spcBef>
              <a:buClr>
                <a:schemeClr val="dk1"/>
              </a:buClr>
              <a:buSzPct val="100000"/>
              <a:buFont typeface="Arial"/>
              <a:buChar char="●"/>
            </a:pPr>
            <a:r>
              <a:rPr lang="en-US" sz="3000">
                <a:solidFill>
                  <a:schemeClr val="dk1"/>
                </a:solidFill>
              </a:rPr>
              <a:t>Bank/Credit Card Information</a:t>
            </a:r>
          </a:p>
          <a:p>
            <a:pPr marL="457200" lvl="0" indent="-419100" rtl="0">
              <a:spcBef>
                <a:spcPts val="600"/>
              </a:spcBef>
              <a:buClr>
                <a:schemeClr val="dk1"/>
              </a:buClr>
              <a:buSzPct val="100000"/>
              <a:buFont typeface="Arial"/>
              <a:buChar char="●"/>
            </a:pPr>
            <a:r>
              <a:rPr lang="en-US" sz="3000">
                <a:solidFill>
                  <a:schemeClr val="dk1"/>
                </a:solidFill>
              </a:rPr>
              <a:t>Health Care</a:t>
            </a:r>
          </a:p>
          <a:p>
            <a:pPr marL="457200" lvl="0" indent="-419100" rtl="0">
              <a:spcBef>
                <a:spcPts val="600"/>
              </a:spcBef>
              <a:buClr>
                <a:schemeClr val="dk1"/>
              </a:buClr>
              <a:buSzPct val="100000"/>
              <a:buFont typeface="Arial"/>
              <a:buChar char="●"/>
            </a:pPr>
            <a:r>
              <a:rPr lang="en-US" sz="3000">
                <a:solidFill>
                  <a:schemeClr val="dk1"/>
                </a:solidFill>
              </a:rPr>
              <a:t>Passwords</a:t>
            </a:r>
          </a:p>
          <a:p>
            <a:pPr marL="457200" lvl="0" indent="-419100">
              <a:spcBef>
                <a:spcPts val="600"/>
              </a:spcBef>
              <a:buClr>
                <a:schemeClr val="dk1"/>
              </a:buClr>
              <a:buSzPct val="100000"/>
              <a:buFont typeface="Arial"/>
              <a:buChar char="●"/>
            </a:pPr>
            <a:r>
              <a:rPr lang="en-US" sz="3000">
                <a:solidFill>
                  <a:schemeClr val="dk1"/>
                </a:solidFill>
              </a:rPr>
              <a:t>Online Purchases</a:t>
            </a:r>
          </a:p>
        </p:txBody>
      </p:sp>
      <p:sp>
        <p:nvSpPr>
          <p:cNvPr id="256" name="Shape 256"/>
          <p:cNvSpPr txBox="1">
            <a:spLocks noGrp="1"/>
          </p:cNvSpPr>
          <p:nvPr>
            <p:ph type="sldNum" idx="12"/>
          </p:nvPr>
        </p:nvSpPr>
        <p:spPr>
          <a:xfrm>
            <a:off x="7239000" y="6245225"/>
            <a:ext cx="1447800" cy="476100"/>
          </a:xfrm>
          <a:prstGeom prst="rect">
            <a:avLst/>
          </a:prstGeom>
        </p:spPr>
        <p:txBody>
          <a:bodyPr lIns="91425" tIns="45700" rIns="91425" bIns="45700" anchor="t" anchorCtr="0">
            <a:noAutofit/>
          </a:bodyPr>
          <a:lstStyle/>
          <a:p>
            <a:pPr lvl="0">
              <a:spcBef>
                <a:spcPts val="0"/>
              </a:spcBef>
              <a:buClr>
                <a:schemeClr val="dk1"/>
              </a:buClr>
              <a:buSzPct val="25000"/>
              <a:buFont typeface="Arial"/>
              <a:buNone/>
            </a:pPr>
            <a:fld id="{00000000-1234-1234-1234-123412341234}" type="slidenum">
              <a:rPr lang="en-US"/>
              <a:t>19</a:t>
            </a:fld>
            <a:endParaRPr lang="en-US"/>
          </a:p>
        </p:txBody>
      </p:sp>
      <p:pic>
        <p:nvPicPr>
          <p:cNvPr id="257" name="Shape 257"/>
          <p:cNvPicPr preferRelativeResize="0"/>
          <p:nvPr/>
        </p:nvPicPr>
        <p:blipFill>
          <a:blip r:embed="rId3">
            <a:alphaModFix/>
          </a:blip>
          <a:stretch>
            <a:fillRect/>
          </a:stretch>
        </p:blipFill>
        <p:spPr>
          <a:xfrm>
            <a:off x="5303175" y="3916601"/>
            <a:ext cx="3840823" cy="2561349"/>
          </a:xfrm>
          <a:prstGeom prst="rect">
            <a:avLst/>
          </a:prstGeom>
          <a:noFill/>
          <a:ln>
            <a:noFill/>
          </a:ln>
        </p:spPr>
      </p:pic>
      <p:sp>
        <p:nvSpPr>
          <p:cNvPr id="258" name="Shape 258"/>
          <p:cNvSpPr txBox="1"/>
          <p:nvPr/>
        </p:nvSpPr>
        <p:spPr>
          <a:xfrm>
            <a:off x="5991600" y="6172025"/>
            <a:ext cx="3000000" cy="622499"/>
          </a:xfrm>
          <a:prstGeom prst="rect">
            <a:avLst/>
          </a:prstGeom>
          <a:noFill/>
          <a:ln>
            <a:noFill/>
          </a:ln>
        </p:spPr>
        <p:txBody>
          <a:bodyPr lIns="91425" tIns="91425" rIns="91425" bIns="91425" anchor="ctr" anchorCtr="0">
            <a:noAutofit/>
          </a:bodyPr>
          <a:lstStyle/>
          <a:p>
            <a:pPr lvl="0" rtl="0">
              <a:spcBef>
                <a:spcPts val="0"/>
              </a:spcBef>
              <a:buNone/>
            </a:pPr>
            <a:r>
              <a:rPr lang="en-US"/>
              <a:t>http://drleonardcoldwell.com/</a:t>
            </a:r>
          </a:p>
        </p:txBody>
      </p:sp>
      <p:pic>
        <p:nvPicPr>
          <p:cNvPr id="259" name="Shape 259"/>
          <p:cNvPicPr preferRelativeResize="0"/>
          <p:nvPr/>
        </p:nvPicPr>
        <p:blipFill>
          <a:blip r:embed="rId4">
            <a:alphaModFix/>
          </a:blip>
          <a:stretch>
            <a:fillRect/>
          </a:stretch>
        </p:blipFill>
        <p:spPr>
          <a:xfrm>
            <a:off x="6704273" y="1515198"/>
            <a:ext cx="2287325" cy="1327024"/>
          </a:xfrm>
          <a:prstGeom prst="rect">
            <a:avLst/>
          </a:prstGeom>
          <a:noFill/>
          <a:ln>
            <a:noFill/>
          </a:ln>
        </p:spPr>
      </p:pic>
      <p:sp>
        <p:nvSpPr>
          <p:cNvPr id="260" name="Shape 260"/>
          <p:cNvSpPr txBox="1"/>
          <p:nvPr/>
        </p:nvSpPr>
        <p:spPr>
          <a:xfrm>
            <a:off x="6858200" y="2753475"/>
            <a:ext cx="2287199" cy="476100"/>
          </a:xfrm>
          <a:prstGeom prst="rect">
            <a:avLst/>
          </a:prstGeom>
          <a:noFill/>
          <a:ln>
            <a:noFill/>
          </a:ln>
        </p:spPr>
        <p:txBody>
          <a:bodyPr lIns="91425" tIns="91425" rIns="91425" bIns="91425" anchor="ctr" anchorCtr="0">
            <a:noAutofit/>
          </a:bodyPr>
          <a:lstStyle/>
          <a:p>
            <a:pPr lvl="0" rtl="0">
              <a:spcBef>
                <a:spcPts val="0"/>
              </a:spcBef>
              <a:buNone/>
            </a:pPr>
            <a:r>
              <a:rPr lang="en-US"/>
              <a:t>http://www.lowcards.com/</a:t>
            </a:r>
          </a:p>
        </p:txBody>
      </p:sp>
      <p:pic>
        <p:nvPicPr>
          <p:cNvPr id="261" name="Shape 261"/>
          <p:cNvPicPr preferRelativeResize="0"/>
          <p:nvPr/>
        </p:nvPicPr>
        <p:blipFill>
          <a:blip r:embed="rId5">
            <a:alphaModFix/>
          </a:blip>
          <a:stretch>
            <a:fillRect/>
          </a:stretch>
        </p:blipFill>
        <p:spPr>
          <a:xfrm>
            <a:off x="2941774" y="4571875"/>
            <a:ext cx="2074797" cy="1410229"/>
          </a:xfrm>
          <a:prstGeom prst="rect">
            <a:avLst/>
          </a:prstGeom>
          <a:noFill/>
          <a:ln>
            <a:noFill/>
          </a:ln>
        </p:spPr>
      </p:pic>
      <p:sp>
        <p:nvSpPr>
          <p:cNvPr id="262" name="Shape 262"/>
          <p:cNvSpPr txBox="1"/>
          <p:nvPr/>
        </p:nvSpPr>
        <p:spPr>
          <a:xfrm>
            <a:off x="2941775" y="5769125"/>
            <a:ext cx="2486400" cy="476100"/>
          </a:xfrm>
          <a:prstGeom prst="rect">
            <a:avLst/>
          </a:prstGeom>
          <a:noFill/>
          <a:ln>
            <a:noFill/>
          </a:ln>
        </p:spPr>
        <p:txBody>
          <a:bodyPr lIns="91425" tIns="91425" rIns="91425" bIns="91425" anchor="ctr" anchorCtr="0">
            <a:noAutofit/>
          </a:bodyPr>
          <a:lstStyle/>
          <a:p>
            <a:pPr lvl="0" rtl="0">
              <a:spcBef>
                <a:spcPts val="0"/>
              </a:spcBef>
              <a:buNone/>
            </a:pPr>
            <a:r>
              <a:rPr lang="en-US"/>
              <a:t>http://www.climasyseng.com/</a:t>
            </a:r>
          </a:p>
        </p:txBody>
      </p:sp>
      <p:pic>
        <p:nvPicPr>
          <p:cNvPr id="263" name="Shape 263"/>
          <p:cNvPicPr preferRelativeResize="0"/>
          <p:nvPr/>
        </p:nvPicPr>
        <p:blipFill>
          <a:blip r:embed="rId6">
            <a:alphaModFix/>
          </a:blip>
          <a:stretch>
            <a:fillRect/>
          </a:stretch>
        </p:blipFill>
        <p:spPr>
          <a:xfrm>
            <a:off x="174899" y="119923"/>
            <a:ext cx="2143851" cy="1428092"/>
          </a:xfrm>
          <a:prstGeom prst="rect">
            <a:avLst/>
          </a:prstGeom>
          <a:noFill/>
          <a:ln>
            <a:noFill/>
          </a:ln>
        </p:spPr>
      </p:pic>
      <p:sp>
        <p:nvSpPr>
          <p:cNvPr id="264" name="Shape 264"/>
          <p:cNvSpPr txBox="1"/>
          <p:nvPr/>
        </p:nvSpPr>
        <p:spPr>
          <a:xfrm>
            <a:off x="436728" y="1285075"/>
            <a:ext cx="3059247" cy="769799"/>
          </a:xfrm>
          <a:prstGeom prst="rect">
            <a:avLst/>
          </a:prstGeom>
          <a:noFill/>
          <a:ln>
            <a:noFill/>
          </a:ln>
        </p:spPr>
        <p:txBody>
          <a:bodyPr lIns="91425" tIns="91425" rIns="91425" bIns="91425" anchor="ctr" anchorCtr="0">
            <a:noAutofit/>
          </a:bodyPr>
          <a:lstStyle/>
          <a:p>
            <a:pPr lvl="0" rtl="0">
              <a:spcBef>
                <a:spcPts val="0"/>
              </a:spcBef>
              <a:buNone/>
            </a:pPr>
            <a:r>
              <a:rPr lang="en-US" dirty="0"/>
              <a:t>http://www.wired.co.uk/</a:t>
            </a:r>
          </a:p>
        </p:txBody>
      </p:sp>
      <p:pic>
        <p:nvPicPr>
          <p:cNvPr id="265" name="Shape 265"/>
          <p:cNvPicPr preferRelativeResize="0"/>
          <p:nvPr/>
        </p:nvPicPr>
        <p:blipFill>
          <a:blip r:embed="rId7">
            <a:alphaModFix/>
          </a:blip>
          <a:stretch>
            <a:fillRect/>
          </a:stretch>
        </p:blipFill>
        <p:spPr>
          <a:xfrm>
            <a:off x="341194" y="4571876"/>
            <a:ext cx="1681504" cy="975539"/>
          </a:xfrm>
          <a:prstGeom prst="rect">
            <a:avLst/>
          </a:prstGeom>
          <a:noFill/>
          <a:ln>
            <a:noFill/>
          </a:ln>
        </p:spPr>
      </p:pic>
      <p:sp>
        <p:nvSpPr>
          <p:cNvPr id="266" name="Shape 266"/>
          <p:cNvSpPr txBox="1"/>
          <p:nvPr/>
        </p:nvSpPr>
        <p:spPr>
          <a:xfrm>
            <a:off x="341194" y="5078735"/>
            <a:ext cx="2833706" cy="838814"/>
          </a:xfrm>
          <a:prstGeom prst="rect">
            <a:avLst/>
          </a:prstGeom>
          <a:noFill/>
          <a:ln>
            <a:noFill/>
          </a:ln>
        </p:spPr>
        <p:txBody>
          <a:bodyPr lIns="91425" tIns="91425" rIns="91425" bIns="91425" anchor="ctr" anchorCtr="0">
            <a:noAutofit/>
          </a:bodyPr>
          <a:lstStyle/>
          <a:p>
            <a:pPr lvl="0" rtl="0">
              <a:spcBef>
                <a:spcPts val="0"/>
              </a:spcBef>
              <a:buNone/>
            </a:pPr>
            <a:r>
              <a:rPr lang="en-US" dirty="0"/>
              <a:t>http://finance.yahoo.com/</a:t>
            </a:r>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1362550" y="555275"/>
            <a:ext cx="8077199" cy="1143000"/>
          </a:xfrm>
          <a:prstGeom prst="rect">
            <a:avLst/>
          </a:prstGeom>
        </p:spPr>
        <p:txBody>
          <a:bodyPr lIns="91425" tIns="91425" rIns="91425" bIns="91425" anchor="ctr" anchorCtr="0">
            <a:noAutofit/>
          </a:bodyPr>
          <a:lstStyle/>
          <a:p>
            <a:pPr lvl="0" algn="l" rtl="0">
              <a:spcBef>
                <a:spcPts val="0"/>
              </a:spcBef>
              <a:buClr>
                <a:schemeClr val="dk1"/>
              </a:buClr>
              <a:buSzPct val="30555"/>
              <a:buFont typeface="Arial"/>
              <a:buNone/>
            </a:pPr>
            <a:r>
              <a:rPr lang="en-US" sz="3600" b="1">
                <a:solidFill>
                  <a:schemeClr val="dk1"/>
                </a:solidFill>
              </a:rPr>
              <a:t>Why is cyber security important?</a:t>
            </a:r>
          </a:p>
          <a:p>
            <a:pPr>
              <a:spcBef>
                <a:spcPts val="0"/>
              </a:spcBef>
              <a:buNone/>
            </a:pPr>
            <a:endParaRPr/>
          </a:p>
        </p:txBody>
      </p:sp>
      <p:sp>
        <p:nvSpPr>
          <p:cNvPr id="94" name="Shape 94"/>
          <p:cNvSpPr txBox="1">
            <a:spLocks noGrp="1"/>
          </p:cNvSpPr>
          <p:nvPr>
            <p:ph type="body" idx="1"/>
          </p:nvPr>
        </p:nvSpPr>
        <p:spPr>
          <a:xfrm>
            <a:off x="914400" y="1935161"/>
            <a:ext cx="8077199" cy="3551099"/>
          </a:xfrm>
          <a:prstGeom prst="rect">
            <a:avLst/>
          </a:prstGeom>
        </p:spPr>
        <p:txBody>
          <a:bodyPr lIns="91425" tIns="91425" rIns="91425" bIns="91425" anchor="t" anchorCtr="0">
            <a:noAutofit/>
          </a:bodyPr>
          <a:lstStyle/>
          <a:p>
            <a:pPr marL="457200" lvl="0" indent="-419100" rtl="0">
              <a:spcBef>
                <a:spcPts val="600"/>
              </a:spcBef>
              <a:buClr>
                <a:schemeClr val="dk1"/>
              </a:buClr>
              <a:buSzPct val="100000"/>
              <a:buFont typeface="Arial"/>
              <a:buChar char="●"/>
            </a:pPr>
            <a:r>
              <a:rPr lang="en-US" sz="3000">
                <a:solidFill>
                  <a:schemeClr val="dk1"/>
                </a:solidFill>
              </a:rPr>
              <a:t>National Security Threat (Cyber Warfare)</a:t>
            </a:r>
          </a:p>
          <a:p>
            <a:pPr marL="914400" lvl="1" indent="-381000" rtl="0">
              <a:spcBef>
                <a:spcPts val="480"/>
              </a:spcBef>
              <a:buClr>
                <a:schemeClr val="dk1"/>
              </a:buClr>
              <a:buSzPct val="100000"/>
              <a:buFont typeface="Courier New"/>
              <a:buChar char="o"/>
            </a:pPr>
            <a:r>
              <a:rPr lang="en-US" sz="2400">
                <a:solidFill>
                  <a:schemeClr val="dk1"/>
                </a:solidFill>
              </a:rPr>
              <a:t>Infrastructure - damage from government attacks</a:t>
            </a:r>
          </a:p>
          <a:p>
            <a:pPr marL="914400" lvl="1" indent="-381000" rtl="0">
              <a:spcBef>
                <a:spcPts val="480"/>
              </a:spcBef>
              <a:buClr>
                <a:schemeClr val="dk1"/>
              </a:buClr>
              <a:buSzPct val="100000"/>
              <a:buFont typeface="Courier New"/>
              <a:buChar char="o"/>
            </a:pPr>
            <a:r>
              <a:rPr lang="en-US" sz="2400">
                <a:solidFill>
                  <a:schemeClr val="dk1"/>
                </a:solidFill>
              </a:rPr>
              <a:t>Economy</a:t>
            </a:r>
          </a:p>
          <a:p>
            <a:pPr marL="914400" lvl="1" indent="-381000">
              <a:spcBef>
                <a:spcPts val="480"/>
              </a:spcBef>
              <a:buClr>
                <a:schemeClr val="dk1"/>
              </a:buClr>
              <a:buSzPct val="100000"/>
              <a:buFont typeface="Courier New"/>
              <a:buChar char="o"/>
            </a:pPr>
            <a:r>
              <a:rPr lang="en-US" sz="2400">
                <a:solidFill>
                  <a:schemeClr val="dk1"/>
                </a:solidFill>
              </a:rPr>
              <a:t>Finance</a:t>
            </a:r>
          </a:p>
        </p:txBody>
      </p:sp>
      <p:pic>
        <p:nvPicPr>
          <p:cNvPr id="95" name="Shape 95"/>
          <p:cNvPicPr preferRelativeResize="0"/>
          <p:nvPr/>
        </p:nvPicPr>
        <p:blipFill>
          <a:blip r:embed="rId3">
            <a:alphaModFix/>
          </a:blip>
          <a:stretch>
            <a:fillRect/>
          </a:stretch>
        </p:blipFill>
        <p:spPr>
          <a:xfrm>
            <a:off x="3582006" y="3041775"/>
            <a:ext cx="4421225" cy="2361824"/>
          </a:xfrm>
          <a:prstGeom prst="rect">
            <a:avLst/>
          </a:prstGeom>
          <a:noFill/>
          <a:ln>
            <a:noFill/>
          </a:ln>
        </p:spPr>
      </p:pic>
      <p:sp>
        <p:nvSpPr>
          <p:cNvPr id="96" name="Shape 96"/>
          <p:cNvSpPr txBox="1"/>
          <p:nvPr/>
        </p:nvSpPr>
        <p:spPr>
          <a:xfrm>
            <a:off x="2334425" y="5893050"/>
            <a:ext cx="7822199" cy="912599"/>
          </a:xfrm>
          <a:prstGeom prst="rect">
            <a:avLst/>
          </a:prstGeom>
          <a:noFill/>
          <a:ln>
            <a:noFill/>
          </a:ln>
        </p:spPr>
        <p:txBody>
          <a:bodyPr lIns="91425" tIns="91425" rIns="91425" bIns="91425" anchor="t" anchorCtr="0">
            <a:noAutofit/>
          </a:bodyPr>
          <a:lstStyle/>
          <a:p>
            <a:pPr>
              <a:spcBef>
                <a:spcPts val="0"/>
              </a:spcBef>
              <a:buNone/>
            </a:pPr>
            <a:r>
              <a:rPr lang="en-US"/>
              <a:t>Image: https://vfp15.wordpress.com/2012/03/10/new-amazon-review-cyber-warfare/</a:t>
            </a:r>
          </a:p>
        </p:txBody>
      </p:sp>
      <p:sp>
        <p:nvSpPr>
          <p:cNvPr id="97" name="Shape 97"/>
          <p:cNvSpPr txBox="1">
            <a:spLocks noGrp="1"/>
          </p:cNvSpPr>
          <p:nvPr>
            <p:ph type="sldNum" idx="12"/>
          </p:nvPr>
        </p:nvSpPr>
        <p:spPr>
          <a:xfrm>
            <a:off x="7239000" y="6245225"/>
            <a:ext cx="1447800" cy="476100"/>
          </a:xfrm>
          <a:prstGeom prst="rect">
            <a:avLst/>
          </a:prstGeom>
        </p:spPr>
        <p:txBody>
          <a:bodyPr lIns="91425" tIns="45700" rIns="91425" bIns="45700" anchor="t" anchorCtr="0">
            <a:noAutofit/>
          </a:bodyPr>
          <a:lstStyle/>
          <a:p>
            <a:pPr lvl="0">
              <a:spcBef>
                <a:spcPts val="0"/>
              </a:spcBef>
              <a:buClr>
                <a:schemeClr val="dk1"/>
              </a:buClr>
              <a:buSzPct val="25000"/>
              <a:buFont typeface="Arial"/>
              <a:buNone/>
            </a:pPr>
            <a:fld id="{00000000-1234-1234-1234-123412341234}" type="slidenum">
              <a:rPr lang="en-US"/>
              <a:t>2</a:t>
            </a:fld>
            <a:endParaRPr lang="en-US"/>
          </a:p>
        </p:txBody>
      </p:sp>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Shape 272"/>
          <p:cNvSpPr txBox="1">
            <a:spLocks noGrp="1"/>
          </p:cNvSpPr>
          <p:nvPr>
            <p:ph type="title"/>
          </p:nvPr>
        </p:nvSpPr>
        <p:spPr>
          <a:xfrm>
            <a:off x="914400" y="134300"/>
            <a:ext cx="8077199" cy="801300"/>
          </a:xfrm>
          <a:prstGeom prst="rect">
            <a:avLst/>
          </a:prstGeom>
        </p:spPr>
        <p:txBody>
          <a:bodyPr lIns="91425" tIns="91425" rIns="91425" bIns="91425" anchor="ctr" anchorCtr="0">
            <a:noAutofit/>
          </a:bodyPr>
          <a:lstStyle/>
          <a:p>
            <a:pPr lvl="0" rtl="0">
              <a:spcBef>
                <a:spcPts val="0"/>
              </a:spcBef>
              <a:buNone/>
            </a:pPr>
            <a:r>
              <a:rPr lang="en-US" sz="3600" b="1">
                <a:solidFill>
                  <a:schemeClr val="dk1"/>
                </a:solidFill>
              </a:rPr>
              <a:t>Training</a:t>
            </a:r>
          </a:p>
        </p:txBody>
      </p:sp>
      <p:sp>
        <p:nvSpPr>
          <p:cNvPr id="273" name="Shape 273"/>
          <p:cNvSpPr txBox="1">
            <a:spLocks noGrp="1"/>
          </p:cNvSpPr>
          <p:nvPr>
            <p:ph type="body" idx="1"/>
          </p:nvPr>
        </p:nvSpPr>
        <p:spPr>
          <a:xfrm>
            <a:off x="914400" y="935595"/>
            <a:ext cx="8077199" cy="4837799"/>
          </a:xfrm>
          <a:prstGeom prst="rect">
            <a:avLst/>
          </a:prstGeom>
        </p:spPr>
        <p:txBody>
          <a:bodyPr lIns="91425" tIns="91425" rIns="91425" bIns="91425" anchor="t" anchorCtr="0">
            <a:noAutofit/>
          </a:bodyPr>
          <a:lstStyle/>
          <a:p>
            <a:pPr marL="0" lvl="0" indent="0" rtl="0">
              <a:spcBef>
                <a:spcPts val="0"/>
              </a:spcBef>
              <a:buNone/>
            </a:pPr>
            <a:endParaRPr sz="2400">
              <a:solidFill>
                <a:schemeClr val="dk1"/>
              </a:solidFill>
            </a:endParaRPr>
          </a:p>
          <a:p>
            <a:pPr marL="0" lvl="0" indent="0" rtl="0">
              <a:spcBef>
                <a:spcPts val="0"/>
              </a:spcBef>
              <a:buNone/>
            </a:pPr>
            <a:endParaRPr sz="2400"/>
          </a:p>
        </p:txBody>
      </p:sp>
      <p:pic>
        <p:nvPicPr>
          <p:cNvPr id="274" name="Shape 274"/>
          <p:cNvPicPr preferRelativeResize="0"/>
          <p:nvPr/>
        </p:nvPicPr>
        <p:blipFill>
          <a:blip r:embed="rId3">
            <a:alphaModFix/>
          </a:blip>
          <a:stretch>
            <a:fillRect/>
          </a:stretch>
        </p:blipFill>
        <p:spPr>
          <a:xfrm>
            <a:off x="1000125" y="1600200"/>
            <a:ext cx="7143750" cy="4010025"/>
          </a:xfrm>
          <a:prstGeom prst="rect">
            <a:avLst/>
          </a:prstGeom>
          <a:noFill/>
          <a:ln>
            <a:noFill/>
          </a:ln>
        </p:spPr>
      </p:pic>
      <p:sp>
        <p:nvSpPr>
          <p:cNvPr id="275" name="Shape 275"/>
          <p:cNvSpPr txBox="1"/>
          <p:nvPr/>
        </p:nvSpPr>
        <p:spPr>
          <a:xfrm>
            <a:off x="2551700" y="5945400"/>
            <a:ext cx="7822199" cy="912599"/>
          </a:xfrm>
          <a:prstGeom prst="rect">
            <a:avLst/>
          </a:prstGeom>
          <a:noFill/>
          <a:ln>
            <a:noFill/>
          </a:ln>
        </p:spPr>
        <p:txBody>
          <a:bodyPr lIns="91425" tIns="91425" rIns="91425" bIns="91425" anchor="t" anchorCtr="0">
            <a:noAutofit/>
          </a:bodyPr>
          <a:lstStyle/>
          <a:p>
            <a:pPr>
              <a:spcBef>
                <a:spcPts val="0"/>
              </a:spcBef>
              <a:buNone/>
            </a:pPr>
            <a:r>
              <a:rPr lang="en-US"/>
              <a:t>Image: http://civilblog.org/2015/02/07/how-to-check-quality-of-bricks-on-site/</a:t>
            </a:r>
          </a:p>
        </p:txBody>
      </p:sp>
      <p:sp>
        <p:nvSpPr>
          <p:cNvPr id="276" name="Shape 276"/>
          <p:cNvSpPr txBox="1">
            <a:spLocks noGrp="1"/>
          </p:cNvSpPr>
          <p:nvPr>
            <p:ph type="sldNum" idx="12"/>
          </p:nvPr>
        </p:nvSpPr>
        <p:spPr>
          <a:xfrm>
            <a:off x="7239000" y="6245225"/>
            <a:ext cx="1447800" cy="476100"/>
          </a:xfrm>
          <a:prstGeom prst="rect">
            <a:avLst/>
          </a:prstGeom>
        </p:spPr>
        <p:txBody>
          <a:bodyPr lIns="91425" tIns="45700" rIns="91425" bIns="45700" anchor="t" anchorCtr="0">
            <a:noAutofit/>
          </a:bodyPr>
          <a:lstStyle/>
          <a:p>
            <a:pPr lvl="0">
              <a:spcBef>
                <a:spcPts val="0"/>
              </a:spcBef>
              <a:buClr>
                <a:schemeClr val="dk1"/>
              </a:buClr>
              <a:buSzPct val="25000"/>
              <a:buFont typeface="Arial"/>
              <a:buNone/>
            </a:pPr>
            <a:fld id="{00000000-1234-1234-1234-123412341234}" type="slidenum">
              <a:rPr lang="en-US"/>
              <a:t>20</a:t>
            </a:fld>
            <a:endParaRPr lang="en-US"/>
          </a:p>
        </p:txBody>
      </p:sp>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914400" y="134300"/>
            <a:ext cx="8077199" cy="801300"/>
          </a:xfrm>
          <a:prstGeom prst="rect">
            <a:avLst/>
          </a:prstGeom>
        </p:spPr>
        <p:txBody>
          <a:bodyPr lIns="91425" tIns="91425" rIns="91425" bIns="91425" anchor="ctr" anchorCtr="0">
            <a:noAutofit/>
          </a:bodyPr>
          <a:lstStyle/>
          <a:p>
            <a:pPr>
              <a:spcBef>
                <a:spcPts val="0"/>
              </a:spcBef>
              <a:buNone/>
            </a:pPr>
            <a:r>
              <a:rPr lang="en-US" sz="3600" b="1">
                <a:solidFill>
                  <a:schemeClr val="dk1"/>
                </a:solidFill>
              </a:rPr>
              <a:t>Training</a:t>
            </a:r>
          </a:p>
        </p:txBody>
      </p:sp>
      <p:sp>
        <p:nvSpPr>
          <p:cNvPr id="283" name="Shape 283"/>
          <p:cNvSpPr txBox="1">
            <a:spLocks noGrp="1"/>
          </p:cNvSpPr>
          <p:nvPr>
            <p:ph type="body" idx="1"/>
          </p:nvPr>
        </p:nvSpPr>
        <p:spPr>
          <a:xfrm>
            <a:off x="914400" y="935595"/>
            <a:ext cx="8077199" cy="4837799"/>
          </a:xfrm>
          <a:prstGeom prst="rect">
            <a:avLst/>
          </a:prstGeom>
        </p:spPr>
        <p:txBody>
          <a:bodyPr lIns="91425" tIns="91425" rIns="91425" bIns="91425" anchor="t" anchorCtr="0">
            <a:noAutofit/>
          </a:bodyPr>
          <a:lstStyle/>
          <a:p>
            <a:pPr rtl="0">
              <a:spcBef>
                <a:spcPts val="0"/>
              </a:spcBef>
              <a:buNone/>
            </a:pPr>
            <a:r>
              <a:rPr lang="en-US" sz="2400">
                <a:solidFill>
                  <a:schemeClr val="dk1"/>
                </a:solidFill>
              </a:rPr>
              <a:t>Foundations of computer programming (Java)</a:t>
            </a:r>
          </a:p>
          <a:p>
            <a:pPr rtl="0">
              <a:spcBef>
                <a:spcPts val="0"/>
              </a:spcBef>
              <a:buNone/>
            </a:pPr>
            <a:r>
              <a:rPr lang="en-US" sz="2400">
                <a:solidFill>
                  <a:schemeClr val="dk1"/>
                </a:solidFill>
              </a:rPr>
              <a:t>Cryptographic Systems Training:</a:t>
            </a:r>
          </a:p>
          <a:p>
            <a:pPr marL="457200" lvl="0" indent="-381000" rtl="0">
              <a:spcBef>
                <a:spcPts val="0"/>
              </a:spcBef>
              <a:buClr>
                <a:schemeClr val="dk1"/>
              </a:buClr>
              <a:buSzPct val="100000"/>
              <a:buFont typeface="Arial"/>
              <a:buChar char="•"/>
            </a:pPr>
            <a:r>
              <a:rPr lang="en-US" sz="2400">
                <a:solidFill>
                  <a:schemeClr val="dk1"/>
                </a:solidFill>
              </a:rPr>
              <a:t>Substitution Ciphers</a:t>
            </a:r>
          </a:p>
          <a:p>
            <a:pPr marL="457200" lvl="0" indent="-381000" rtl="0">
              <a:spcBef>
                <a:spcPts val="0"/>
              </a:spcBef>
              <a:buClr>
                <a:schemeClr val="dk1"/>
              </a:buClr>
              <a:buSzPct val="100000"/>
              <a:buFont typeface="Arial"/>
              <a:buChar char="•"/>
            </a:pPr>
            <a:r>
              <a:rPr lang="en-US" sz="2400">
                <a:solidFill>
                  <a:schemeClr val="dk1"/>
                </a:solidFill>
              </a:rPr>
              <a:t>Diffie-Hellman</a:t>
            </a:r>
          </a:p>
          <a:p>
            <a:pPr marL="457200" lvl="0" indent="-381000" rtl="0">
              <a:spcBef>
                <a:spcPts val="0"/>
              </a:spcBef>
              <a:buClr>
                <a:schemeClr val="dk1"/>
              </a:buClr>
              <a:buSzPct val="100000"/>
              <a:buFont typeface="Arial"/>
              <a:buChar char="•"/>
            </a:pPr>
            <a:r>
              <a:rPr lang="en-US" sz="2400">
                <a:solidFill>
                  <a:schemeClr val="dk1"/>
                </a:solidFill>
              </a:rPr>
              <a:t>Public Key Cryptography (RSA)</a:t>
            </a:r>
          </a:p>
          <a:p>
            <a:pPr marL="457200" lvl="0" indent="-381000" rtl="0">
              <a:spcBef>
                <a:spcPts val="0"/>
              </a:spcBef>
              <a:buClr>
                <a:schemeClr val="dk1"/>
              </a:buClr>
              <a:buSzPct val="100000"/>
              <a:buFont typeface="Arial"/>
              <a:buChar char="•"/>
            </a:pPr>
            <a:r>
              <a:rPr lang="en-US" sz="2400">
                <a:solidFill>
                  <a:schemeClr val="dk1"/>
                </a:solidFill>
              </a:rPr>
              <a:t>Protocols</a:t>
            </a:r>
          </a:p>
          <a:p>
            <a:pPr marL="457200" lvl="0" indent="-381000" rtl="0">
              <a:spcBef>
                <a:spcPts val="0"/>
              </a:spcBef>
              <a:buClr>
                <a:schemeClr val="dk1"/>
              </a:buClr>
              <a:buSzPct val="100000"/>
              <a:buFont typeface="Arial"/>
              <a:buChar char="•"/>
            </a:pPr>
            <a:r>
              <a:rPr lang="en-US" sz="2400">
                <a:solidFill>
                  <a:schemeClr val="dk1"/>
                </a:solidFill>
              </a:rPr>
              <a:t>Authentication</a:t>
            </a:r>
          </a:p>
          <a:p>
            <a:pPr marL="457200" lvl="0" indent="-381000" rtl="0">
              <a:spcBef>
                <a:spcPts val="0"/>
              </a:spcBef>
              <a:buClr>
                <a:schemeClr val="dk1"/>
              </a:buClr>
              <a:buSzPct val="100000"/>
              <a:buFont typeface="Arial"/>
              <a:buChar char="•"/>
            </a:pPr>
            <a:r>
              <a:rPr lang="en-US" sz="2400">
                <a:solidFill>
                  <a:schemeClr val="dk1"/>
                </a:solidFill>
              </a:rPr>
              <a:t>Message Integrity</a:t>
            </a:r>
          </a:p>
          <a:p>
            <a:pPr marL="0" lvl="0" indent="0">
              <a:spcBef>
                <a:spcPts val="0"/>
              </a:spcBef>
              <a:buNone/>
            </a:pPr>
            <a:endParaRPr sz="2400"/>
          </a:p>
        </p:txBody>
      </p:sp>
      <p:sp>
        <p:nvSpPr>
          <p:cNvPr id="285" name="Shape 285"/>
          <p:cNvSpPr txBox="1">
            <a:spLocks noGrp="1"/>
          </p:cNvSpPr>
          <p:nvPr>
            <p:ph type="sldNum" idx="12"/>
          </p:nvPr>
        </p:nvSpPr>
        <p:spPr>
          <a:xfrm>
            <a:off x="7239000" y="6245225"/>
            <a:ext cx="1447800" cy="476100"/>
          </a:xfrm>
          <a:prstGeom prst="rect">
            <a:avLst/>
          </a:prstGeom>
        </p:spPr>
        <p:txBody>
          <a:bodyPr lIns="91425" tIns="45700" rIns="91425" bIns="45700" anchor="t" anchorCtr="0">
            <a:noAutofit/>
          </a:bodyPr>
          <a:lstStyle/>
          <a:p>
            <a:pPr lvl="0">
              <a:spcBef>
                <a:spcPts val="0"/>
              </a:spcBef>
              <a:buClr>
                <a:schemeClr val="dk1"/>
              </a:buClr>
              <a:buSzPct val="25000"/>
              <a:buFont typeface="Arial"/>
              <a:buNone/>
            </a:pPr>
            <a:fld id="{00000000-1234-1234-1234-123412341234}" type="slidenum">
              <a:rPr lang="en-US"/>
              <a:t>21</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960961" y="3463852"/>
            <a:ext cx="3555242" cy="2666432"/>
          </a:xfrm>
          <a:prstGeom prst="rect">
            <a:avLst/>
          </a:prstGeom>
        </p:spPr>
      </p:pic>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Shape 291"/>
          <p:cNvSpPr txBox="1">
            <a:spLocks noGrp="1"/>
          </p:cNvSpPr>
          <p:nvPr>
            <p:ph type="title"/>
          </p:nvPr>
        </p:nvSpPr>
        <p:spPr>
          <a:xfrm>
            <a:off x="914400" y="134300"/>
            <a:ext cx="8077199" cy="801300"/>
          </a:xfrm>
          <a:prstGeom prst="rect">
            <a:avLst/>
          </a:prstGeom>
        </p:spPr>
        <p:txBody>
          <a:bodyPr lIns="91425" tIns="91425" rIns="91425" bIns="91425" anchor="ctr" anchorCtr="0">
            <a:noAutofit/>
          </a:bodyPr>
          <a:lstStyle/>
          <a:p>
            <a:pPr lvl="0" rtl="0">
              <a:spcBef>
                <a:spcPts val="0"/>
              </a:spcBef>
              <a:buNone/>
            </a:pPr>
            <a:r>
              <a:rPr lang="en-US" sz="3600" b="1">
                <a:solidFill>
                  <a:schemeClr val="dk1"/>
                </a:solidFill>
              </a:rPr>
              <a:t>Training</a:t>
            </a:r>
          </a:p>
        </p:txBody>
      </p:sp>
      <p:sp>
        <p:nvSpPr>
          <p:cNvPr id="292" name="Shape 292"/>
          <p:cNvSpPr txBox="1">
            <a:spLocks noGrp="1"/>
          </p:cNvSpPr>
          <p:nvPr>
            <p:ph type="body" idx="1"/>
          </p:nvPr>
        </p:nvSpPr>
        <p:spPr>
          <a:xfrm>
            <a:off x="914400" y="935595"/>
            <a:ext cx="8077199" cy="4837799"/>
          </a:xfrm>
          <a:prstGeom prst="rect">
            <a:avLst/>
          </a:prstGeom>
        </p:spPr>
        <p:txBody>
          <a:bodyPr lIns="91425" tIns="91425" rIns="91425" bIns="91425" anchor="t" anchorCtr="0">
            <a:noAutofit/>
          </a:bodyPr>
          <a:lstStyle/>
          <a:p>
            <a:pPr lvl="0" rtl="0">
              <a:spcBef>
                <a:spcPts val="0"/>
              </a:spcBef>
              <a:buNone/>
            </a:pPr>
            <a:r>
              <a:rPr lang="en-US" sz="3000">
                <a:solidFill>
                  <a:schemeClr val="dk1"/>
                </a:solidFill>
              </a:rPr>
              <a:t>Mathematics:</a:t>
            </a:r>
          </a:p>
          <a:p>
            <a:pPr marL="457200" lvl="0" indent="-419100" rtl="0">
              <a:spcBef>
                <a:spcPts val="0"/>
              </a:spcBef>
              <a:buClr>
                <a:schemeClr val="dk1"/>
              </a:buClr>
              <a:buSzPct val="100000"/>
              <a:buFont typeface="Arial"/>
              <a:buChar char="•"/>
            </a:pPr>
            <a:r>
              <a:rPr lang="en-US" sz="3000">
                <a:solidFill>
                  <a:schemeClr val="dk1"/>
                </a:solidFill>
              </a:rPr>
              <a:t>Modular Arithmetic</a:t>
            </a:r>
          </a:p>
          <a:p>
            <a:pPr marL="457200" lvl="0" indent="-419100" rtl="0">
              <a:spcBef>
                <a:spcPts val="0"/>
              </a:spcBef>
              <a:buClr>
                <a:schemeClr val="dk1"/>
              </a:buClr>
              <a:buSzPct val="100000"/>
              <a:buFont typeface="Arial"/>
              <a:buChar char="•"/>
            </a:pPr>
            <a:r>
              <a:rPr lang="en-US" sz="3000">
                <a:solidFill>
                  <a:schemeClr val="dk1"/>
                </a:solidFill>
              </a:rPr>
              <a:t>Euclid’s GCD Method</a:t>
            </a:r>
          </a:p>
          <a:p>
            <a:pPr marL="457200" lvl="0" indent="-419100" rtl="0">
              <a:spcBef>
                <a:spcPts val="0"/>
              </a:spcBef>
              <a:buClr>
                <a:schemeClr val="dk1"/>
              </a:buClr>
              <a:buSzPct val="100000"/>
              <a:buFont typeface="Arial"/>
              <a:buChar char="•"/>
            </a:pPr>
            <a:r>
              <a:rPr lang="en-US" sz="3000">
                <a:solidFill>
                  <a:schemeClr val="dk1"/>
                </a:solidFill>
              </a:rPr>
              <a:t>Chinese Remai</a:t>
            </a:r>
            <a:r>
              <a:rPr lang="en-US" sz="3000"/>
              <a:t>nder Theorem</a:t>
            </a:r>
          </a:p>
          <a:p>
            <a:pPr marL="457200" lvl="0" indent="-419100" rtl="0">
              <a:spcBef>
                <a:spcPts val="0"/>
              </a:spcBef>
              <a:buClr>
                <a:schemeClr val="dk1"/>
              </a:buClr>
              <a:buSzPct val="100000"/>
              <a:buFont typeface="Arial"/>
              <a:buChar char="•"/>
            </a:pPr>
            <a:r>
              <a:rPr lang="en-US" sz="3000"/>
              <a:t>XOR</a:t>
            </a:r>
          </a:p>
        </p:txBody>
      </p:sp>
      <p:pic>
        <p:nvPicPr>
          <p:cNvPr id="293" name="Shape 293"/>
          <p:cNvPicPr preferRelativeResize="0"/>
          <p:nvPr/>
        </p:nvPicPr>
        <p:blipFill>
          <a:blip r:embed="rId3">
            <a:alphaModFix/>
          </a:blip>
          <a:stretch>
            <a:fillRect/>
          </a:stretch>
        </p:blipFill>
        <p:spPr>
          <a:xfrm>
            <a:off x="4643075" y="3296775"/>
            <a:ext cx="3506575" cy="2629923"/>
          </a:xfrm>
          <a:prstGeom prst="rect">
            <a:avLst/>
          </a:prstGeom>
          <a:noFill/>
          <a:ln>
            <a:noFill/>
          </a:ln>
        </p:spPr>
      </p:pic>
      <p:sp>
        <p:nvSpPr>
          <p:cNvPr id="294" name="Shape 294"/>
          <p:cNvSpPr txBox="1">
            <a:spLocks noGrp="1"/>
          </p:cNvSpPr>
          <p:nvPr>
            <p:ph type="sldNum" idx="12"/>
          </p:nvPr>
        </p:nvSpPr>
        <p:spPr>
          <a:xfrm>
            <a:off x="7239000" y="6245225"/>
            <a:ext cx="1447800" cy="476100"/>
          </a:xfrm>
          <a:prstGeom prst="rect">
            <a:avLst/>
          </a:prstGeom>
        </p:spPr>
        <p:txBody>
          <a:bodyPr lIns="91425" tIns="45700" rIns="91425" bIns="45700" anchor="t" anchorCtr="0">
            <a:noAutofit/>
          </a:bodyPr>
          <a:lstStyle/>
          <a:p>
            <a:pPr lvl="0">
              <a:spcBef>
                <a:spcPts val="0"/>
              </a:spcBef>
              <a:buClr>
                <a:schemeClr val="dk1"/>
              </a:buClr>
              <a:buSzPct val="25000"/>
              <a:buFont typeface="Arial"/>
              <a:buNone/>
            </a:pPr>
            <a:fld id="{00000000-1234-1234-1234-123412341234}" type="slidenum">
              <a:rPr lang="en-US"/>
              <a:t>22</a:t>
            </a:fld>
            <a:endParaRPr lang="en-US"/>
          </a:p>
        </p:txBody>
      </p:sp>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Shape 300"/>
          <p:cNvSpPr txBox="1">
            <a:spLocks noGrp="1"/>
          </p:cNvSpPr>
          <p:nvPr>
            <p:ph type="title"/>
          </p:nvPr>
        </p:nvSpPr>
        <p:spPr>
          <a:xfrm>
            <a:off x="914400" y="609600"/>
            <a:ext cx="8077199" cy="1143000"/>
          </a:xfrm>
          <a:prstGeom prst="rect">
            <a:avLst/>
          </a:prstGeom>
        </p:spPr>
        <p:txBody>
          <a:bodyPr lIns="91425" tIns="91425" rIns="91425" bIns="91425" anchor="ctr" anchorCtr="0">
            <a:noAutofit/>
          </a:bodyPr>
          <a:lstStyle/>
          <a:p>
            <a:pPr marL="0" marR="0" indent="0" algn="ctr" rtl="0">
              <a:lnSpc>
                <a:spcPct val="100000"/>
              </a:lnSpc>
              <a:spcBef>
                <a:spcPts val="0"/>
              </a:spcBef>
              <a:spcAft>
                <a:spcPts val="0"/>
              </a:spcAft>
              <a:buNone/>
            </a:pPr>
            <a:r>
              <a:rPr lang="en-US" sz="3600" b="1">
                <a:solidFill>
                  <a:schemeClr val="dk1"/>
                </a:solidFill>
              </a:rPr>
              <a:t>Literature Review</a:t>
            </a:r>
          </a:p>
        </p:txBody>
      </p:sp>
      <p:sp>
        <p:nvSpPr>
          <p:cNvPr id="301" name="Shape 301"/>
          <p:cNvSpPr txBox="1">
            <a:spLocks noGrp="1"/>
          </p:cNvSpPr>
          <p:nvPr>
            <p:ph type="body" idx="1"/>
          </p:nvPr>
        </p:nvSpPr>
        <p:spPr>
          <a:xfrm>
            <a:off x="914400" y="1935161"/>
            <a:ext cx="8077199" cy="3551099"/>
          </a:xfrm>
          <a:prstGeom prst="rect">
            <a:avLst/>
          </a:prstGeom>
        </p:spPr>
        <p:txBody>
          <a:bodyPr lIns="91425" tIns="91425" rIns="91425" bIns="91425" anchor="t" anchorCtr="0">
            <a:noAutofit/>
          </a:bodyPr>
          <a:lstStyle/>
          <a:p>
            <a:pPr marL="457200" lvl="0" indent="-381000" rtl="0">
              <a:spcBef>
                <a:spcPts val="0"/>
              </a:spcBef>
              <a:buClr>
                <a:schemeClr val="dk1"/>
              </a:buClr>
              <a:buSzPct val="100000"/>
              <a:buFont typeface="Arial"/>
              <a:buChar char="•"/>
            </a:pPr>
            <a:r>
              <a:rPr lang="en-US" sz="2400"/>
              <a:t>Combining pen &amp; paper and technology cryptographic methods</a:t>
            </a:r>
          </a:p>
          <a:p>
            <a:pPr marL="457200" lvl="0" indent="-381000" rtl="0">
              <a:spcBef>
                <a:spcPts val="0"/>
              </a:spcBef>
              <a:buClr>
                <a:schemeClr val="dk1"/>
              </a:buClr>
              <a:buSzPct val="100000"/>
              <a:buFont typeface="Arial"/>
              <a:buChar char="•"/>
            </a:pPr>
            <a:r>
              <a:rPr lang="en-US" sz="2400"/>
              <a:t>Math Instruction vs. Cryptography Instruction</a:t>
            </a:r>
          </a:p>
          <a:p>
            <a:pPr marL="457200" lvl="0" indent="-381000" rtl="0">
              <a:spcBef>
                <a:spcPts val="0"/>
              </a:spcBef>
              <a:buClr>
                <a:schemeClr val="dk1"/>
              </a:buClr>
              <a:buSzPct val="100000"/>
              <a:buFont typeface="Arial"/>
              <a:buChar char="•"/>
            </a:pPr>
            <a:r>
              <a:rPr lang="en-US" sz="2400"/>
              <a:t>Benefits of early career awareness</a:t>
            </a:r>
          </a:p>
          <a:p>
            <a:pPr marL="457200" lvl="0" indent="-381000" rtl="0">
              <a:spcBef>
                <a:spcPts val="0"/>
              </a:spcBef>
              <a:buClr>
                <a:schemeClr val="dk1"/>
              </a:buClr>
              <a:buSzPct val="100000"/>
              <a:buFont typeface="Arial"/>
              <a:buChar char="•"/>
            </a:pPr>
            <a:r>
              <a:rPr lang="en-US" sz="2400"/>
              <a:t>Lack of teacher knowledge limits buy-in</a:t>
            </a:r>
          </a:p>
          <a:p>
            <a:pPr rtl="0">
              <a:spcBef>
                <a:spcPts val="0"/>
              </a:spcBef>
              <a:buNone/>
            </a:pPr>
            <a:endParaRPr/>
          </a:p>
          <a:p>
            <a:pPr>
              <a:spcBef>
                <a:spcPts val="0"/>
              </a:spcBef>
              <a:buNone/>
            </a:pPr>
            <a:endParaRPr/>
          </a:p>
        </p:txBody>
      </p:sp>
      <p:sp>
        <p:nvSpPr>
          <p:cNvPr id="302" name="Shape 302"/>
          <p:cNvSpPr txBox="1">
            <a:spLocks noGrp="1"/>
          </p:cNvSpPr>
          <p:nvPr>
            <p:ph type="sldNum" idx="12"/>
          </p:nvPr>
        </p:nvSpPr>
        <p:spPr>
          <a:xfrm>
            <a:off x="7239000" y="6245225"/>
            <a:ext cx="1447800" cy="476100"/>
          </a:xfrm>
          <a:prstGeom prst="rect">
            <a:avLst/>
          </a:prstGeom>
        </p:spPr>
        <p:txBody>
          <a:bodyPr lIns="91425" tIns="45700" rIns="91425" bIns="45700" anchor="t" anchorCtr="0">
            <a:noAutofit/>
          </a:bodyPr>
          <a:lstStyle/>
          <a:p>
            <a:pPr lvl="0">
              <a:spcBef>
                <a:spcPts val="0"/>
              </a:spcBef>
              <a:buClr>
                <a:schemeClr val="dk1"/>
              </a:buClr>
              <a:buSzPct val="25000"/>
              <a:buFont typeface="Arial"/>
              <a:buNone/>
            </a:pPr>
            <a:fld id="{00000000-1234-1234-1234-123412341234}" type="slidenum">
              <a:rPr lang="en-US"/>
              <a:t>23</a:t>
            </a:fld>
            <a:endParaRPr lang="en-US"/>
          </a:p>
        </p:txBody>
      </p:sp>
      <p:pic>
        <p:nvPicPr>
          <p:cNvPr id="303" name="Shape 303"/>
          <p:cNvPicPr preferRelativeResize="0"/>
          <p:nvPr/>
        </p:nvPicPr>
        <p:blipFill>
          <a:blip r:embed="rId3">
            <a:alphaModFix/>
          </a:blip>
          <a:stretch>
            <a:fillRect/>
          </a:stretch>
        </p:blipFill>
        <p:spPr>
          <a:xfrm>
            <a:off x="2782575" y="4032280"/>
            <a:ext cx="3320726" cy="2212950"/>
          </a:xfrm>
          <a:prstGeom prst="rect">
            <a:avLst/>
          </a:prstGeom>
          <a:noFill/>
          <a:ln>
            <a:noFill/>
          </a:ln>
        </p:spPr>
      </p:pic>
      <p:sp>
        <p:nvSpPr>
          <p:cNvPr id="304" name="Shape 304"/>
          <p:cNvSpPr txBox="1"/>
          <p:nvPr/>
        </p:nvSpPr>
        <p:spPr>
          <a:xfrm>
            <a:off x="2782575" y="6435700"/>
            <a:ext cx="7822199" cy="912599"/>
          </a:xfrm>
          <a:prstGeom prst="rect">
            <a:avLst/>
          </a:prstGeom>
          <a:noFill/>
          <a:ln>
            <a:noFill/>
          </a:ln>
        </p:spPr>
        <p:txBody>
          <a:bodyPr lIns="91425" tIns="91425" rIns="91425" bIns="91425" anchor="t" anchorCtr="0">
            <a:noAutofit/>
          </a:bodyPr>
          <a:lstStyle/>
          <a:p>
            <a:pPr>
              <a:spcBef>
                <a:spcPts val="0"/>
              </a:spcBef>
              <a:buNone/>
            </a:pPr>
            <a:r>
              <a:rPr lang="en-US"/>
              <a:t>Image: http://pfl.grad.ncsu.edu/workshops/fit-fundamentals-in-teaching/</a:t>
            </a:r>
          </a:p>
        </p:txBody>
      </p:sp>
    </p:spTree>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Shape 310"/>
          <p:cNvSpPr txBox="1">
            <a:spLocks noGrp="1"/>
          </p:cNvSpPr>
          <p:nvPr>
            <p:ph type="title"/>
          </p:nvPr>
        </p:nvSpPr>
        <p:spPr>
          <a:xfrm>
            <a:off x="914400" y="199150"/>
            <a:ext cx="8077199" cy="1143000"/>
          </a:xfrm>
          <a:prstGeom prst="rect">
            <a:avLst/>
          </a:prstGeom>
        </p:spPr>
        <p:txBody>
          <a:bodyPr lIns="91425" tIns="91425" rIns="91425" bIns="91425" anchor="ctr" anchorCtr="0">
            <a:noAutofit/>
          </a:bodyPr>
          <a:lstStyle/>
          <a:p>
            <a:pPr rtl="0">
              <a:spcBef>
                <a:spcPts val="0"/>
              </a:spcBef>
              <a:buNone/>
            </a:pPr>
            <a:r>
              <a:rPr lang="en-US" sz="3600" b="1">
                <a:solidFill>
                  <a:schemeClr val="dk1"/>
                </a:solidFill>
              </a:rPr>
              <a:t>Amanda’s Unit Overview</a:t>
            </a:r>
          </a:p>
          <a:p>
            <a:pPr>
              <a:spcBef>
                <a:spcPts val="0"/>
              </a:spcBef>
              <a:buNone/>
            </a:pPr>
            <a:r>
              <a:rPr lang="en-US" sz="3600" b="1">
                <a:solidFill>
                  <a:schemeClr val="dk1"/>
                </a:solidFill>
              </a:rPr>
              <a:t>6th Grade Mathematics</a:t>
            </a:r>
          </a:p>
        </p:txBody>
      </p:sp>
      <p:sp>
        <p:nvSpPr>
          <p:cNvPr id="311" name="Shape 311"/>
          <p:cNvSpPr txBox="1">
            <a:spLocks noGrp="1"/>
          </p:cNvSpPr>
          <p:nvPr>
            <p:ph type="body" idx="1"/>
          </p:nvPr>
        </p:nvSpPr>
        <p:spPr>
          <a:xfrm>
            <a:off x="804025" y="1539400"/>
            <a:ext cx="8187599" cy="3946800"/>
          </a:xfrm>
          <a:prstGeom prst="rect">
            <a:avLst/>
          </a:prstGeom>
        </p:spPr>
        <p:txBody>
          <a:bodyPr lIns="91425" tIns="91425" rIns="91425" bIns="91425" anchor="t" anchorCtr="0">
            <a:noAutofit/>
          </a:bodyPr>
          <a:lstStyle/>
          <a:p>
            <a:pPr>
              <a:spcBef>
                <a:spcPts val="0"/>
              </a:spcBef>
              <a:buNone/>
            </a:pPr>
            <a:r>
              <a:rPr lang="en-US" sz="2800" b="1"/>
              <a:t>Big Idea:  How do I keep a secret?</a:t>
            </a:r>
          </a:p>
        </p:txBody>
      </p:sp>
      <p:sp>
        <p:nvSpPr>
          <p:cNvPr id="312" name="Shape 312"/>
          <p:cNvSpPr txBox="1">
            <a:spLocks noGrp="1"/>
          </p:cNvSpPr>
          <p:nvPr>
            <p:ph type="sldNum" idx="12"/>
          </p:nvPr>
        </p:nvSpPr>
        <p:spPr>
          <a:xfrm>
            <a:off x="7239000" y="6245225"/>
            <a:ext cx="1447800" cy="476100"/>
          </a:xfrm>
          <a:prstGeom prst="rect">
            <a:avLst/>
          </a:prstGeom>
        </p:spPr>
        <p:txBody>
          <a:bodyPr lIns="91425" tIns="45700" rIns="91425" bIns="45700" anchor="t" anchorCtr="0">
            <a:noAutofit/>
          </a:bodyPr>
          <a:lstStyle/>
          <a:p>
            <a:pPr lvl="0">
              <a:spcBef>
                <a:spcPts val="0"/>
              </a:spcBef>
              <a:buClr>
                <a:schemeClr val="dk1"/>
              </a:buClr>
              <a:buSzPct val="25000"/>
              <a:buFont typeface="Arial"/>
              <a:buNone/>
            </a:pPr>
            <a:fld id="{00000000-1234-1234-1234-123412341234}" type="slidenum">
              <a:rPr lang="en-US"/>
              <a:t>24</a:t>
            </a:fld>
            <a:endParaRPr lang="en-US"/>
          </a:p>
        </p:txBody>
      </p:sp>
      <p:sp>
        <p:nvSpPr>
          <p:cNvPr id="313" name="Shape 313"/>
          <p:cNvSpPr txBox="1"/>
          <p:nvPr/>
        </p:nvSpPr>
        <p:spPr>
          <a:xfrm>
            <a:off x="804025" y="4600675"/>
            <a:ext cx="3163800" cy="725099"/>
          </a:xfrm>
          <a:prstGeom prst="rect">
            <a:avLst/>
          </a:prstGeom>
          <a:noFill/>
          <a:ln>
            <a:noFill/>
          </a:ln>
        </p:spPr>
        <p:txBody>
          <a:bodyPr lIns="91425" tIns="91425" rIns="91425" bIns="91425" anchor="ctr" anchorCtr="0">
            <a:noAutofit/>
          </a:bodyPr>
          <a:lstStyle/>
          <a:p>
            <a:pPr lvl="0" rtl="0">
              <a:spcBef>
                <a:spcPts val="0"/>
              </a:spcBef>
              <a:buNone/>
            </a:pPr>
            <a:r>
              <a:rPr lang="en-US" sz="1200"/>
              <a:t>http://www.halloweenmart.com/accessories/pirate/Pirate-Hook.html</a:t>
            </a:r>
          </a:p>
        </p:txBody>
      </p:sp>
      <p:pic>
        <p:nvPicPr>
          <p:cNvPr id="314" name="Shape 314"/>
          <p:cNvPicPr preferRelativeResize="0"/>
          <p:nvPr/>
        </p:nvPicPr>
        <p:blipFill>
          <a:blip r:embed="rId3">
            <a:alphaModFix/>
          </a:blip>
          <a:stretch>
            <a:fillRect/>
          </a:stretch>
        </p:blipFill>
        <p:spPr>
          <a:xfrm>
            <a:off x="914404" y="2640637"/>
            <a:ext cx="2004586" cy="2140125"/>
          </a:xfrm>
          <a:prstGeom prst="rect">
            <a:avLst/>
          </a:prstGeom>
          <a:noFill/>
          <a:ln>
            <a:noFill/>
          </a:ln>
        </p:spPr>
      </p:pic>
      <p:sp>
        <p:nvSpPr>
          <p:cNvPr id="315" name="Shape 315"/>
          <p:cNvSpPr txBox="1"/>
          <p:nvPr/>
        </p:nvSpPr>
        <p:spPr>
          <a:xfrm>
            <a:off x="4532100" y="3369375"/>
            <a:ext cx="4070399" cy="3215099"/>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en-US" sz="1800" b="1">
                <a:solidFill>
                  <a:schemeClr val="dk1"/>
                </a:solidFill>
              </a:rPr>
              <a:t>Essential Questions:</a:t>
            </a:r>
          </a:p>
          <a:p>
            <a:pPr marL="457200" lvl="0" indent="-342900" rtl="0">
              <a:lnSpc>
                <a:spcPct val="115000"/>
              </a:lnSpc>
              <a:spcBef>
                <a:spcPts val="0"/>
              </a:spcBef>
              <a:buClr>
                <a:schemeClr val="dk1"/>
              </a:buClr>
              <a:buSzPct val="100000"/>
              <a:buFont typeface="Arial"/>
              <a:buChar char="●"/>
            </a:pPr>
            <a:r>
              <a:rPr lang="en-US" sz="1800">
                <a:solidFill>
                  <a:schemeClr val="dk1"/>
                </a:solidFill>
              </a:rPr>
              <a:t>How is cryptography used in my everyday communications?</a:t>
            </a:r>
          </a:p>
          <a:p>
            <a:pPr marL="457200" lvl="0" indent="-342900" rtl="0">
              <a:lnSpc>
                <a:spcPct val="115000"/>
              </a:lnSpc>
              <a:spcBef>
                <a:spcPts val="0"/>
              </a:spcBef>
              <a:buClr>
                <a:schemeClr val="dk1"/>
              </a:buClr>
              <a:buSzPct val="100000"/>
              <a:buFont typeface="Arial"/>
              <a:buChar char="●"/>
            </a:pPr>
            <a:r>
              <a:rPr lang="en-US" sz="1800">
                <a:solidFill>
                  <a:schemeClr val="dk1"/>
                </a:solidFill>
              </a:rPr>
              <a:t>What mathematics is used in cryptography?</a:t>
            </a:r>
          </a:p>
          <a:p>
            <a:pPr marL="457200" lvl="0" indent="-342900" rtl="0">
              <a:lnSpc>
                <a:spcPct val="115000"/>
              </a:lnSpc>
              <a:spcBef>
                <a:spcPts val="0"/>
              </a:spcBef>
              <a:buClr>
                <a:schemeClr val="dk1"/>
              </a:buClr>
              <a:buSzPct val="100000"/>
              <a:buFont typeface="Arial"/>
              <a:buChar char="●"/>
            </a:pPr>
            <a:r>
              <a:rPr lang="en-US" sz="1800">
                <a:solidFill>
                  <a:schemeClr val="dk1"/>
                </a:solidFill>
              </a:rPr>
              <a:t>How do you encrypt/decrypt data?</a:t>
            </a:r>
          </a:p>
          <a:p>
            <a:pPr marL="457200" lvl="0" indent="-342900" rtl="0">
              <a:lnSpc>
                <a:spcPct val="115000"/>
              </a:lnSpc>
              <a:spcBef>
                <a:spcPts val="0"/>
              </a:spcBef>
              <a:buClr>
                <a:schemeClr val="dk1"/>
              </a:buClr>
              <a:buSzPct val="100000"/>
              <a:buFont typeface="Arial"/>
              <a:buChar char="●"/>
            </a:pPr>
            <a:r>
              <a:rPr lang="en-US" sz="1800">
                <a:solidFill>
                  <a:schemeClr val="dk1"/>
                </a:solidFill>
              </a:rPr>
              <a:t>How do hackers steal data?</a:t>
            </a:r>
          </a:p>
          <a:p>
            <a:pPr marL="457200" lvl="0" indent="-342900" rtl="0">
              <a:lnSpc>
                <a:spcPct val="115000"/>
              </a:lnSpc>
              <a:spcBef>
                <a:spcPts val="0"/>
              </a:spcBef>
              <a:buClr>
                <a:schemeClr val="dk1"/>
              </a:buClr>
              <a:buSzPct val="100000"/>
              <a:buFont typeface="Arial"/>
              <a:buChar char="●"/>
            </a:pPr>
            <a:r>
              <a:rPr lang="en-US" sz="1800">
                <a:solidFill>
                  <a:schemeClr val="dk1"/>
                </a:solidFill>
              </a:rPr>
              <a:t>How can I protect my data and communications?</a:t>
            </a:r>
          </a:p>
        </p:txBody>
      </p:sp>
      <p:pic>
        <p:nvPicPr>
          <p:cNvPr id="316" name="Shape 316"/>
          <p:cNvPicPr preferRelativeResize="0"/>
          <p:nvPr/>
        </p:nvPicPr>
        <p:blipFill>
          <a:blip r:embed="rId4">
            <a:alphaModFix/>
          </a:blip>
          <a:stretch>
            <a:fillRect/>
          </a:stretch>
        </p:blipFill>
        <p:spPr>
          <a:xfrm>
            <a:off x="6820663" y="1733600"/>
            <a:ext cx="1999910" cy="1142999"/>
          </a:xfrm>
          <a:prstGeom prst="rect">
            <a:avLst/>
          </a:prstGeom>
          <a:noFill/>
          <a:ln>
            <a:noFill/>
          </a:ln>
        </p:spPr>
      </p:pic>
      <p:sp>
        <p:nvSpPr>
          <p:cNvPr id="317" name="Shape 317"/>
          <p:cNvSpPr txBox="1"/>
          <p:nvPr/>
        </p:nvSpPr>
        <p:spPr>
          <a:xfrm>
            <a:off x="6071300" y="2719275"/>
            <a:ext cx="3000000" cy="650100"/>
          </a:xfrm>
          <a:prstGeom prst="rect">
            <a:avLst/>
          </a:prstGeom>
          <a:noFill/>
          <a:ln>
            <a:noFill/>
          </a:ln>
        </p:spPr>
        <p:txBody>
          <a:bodyPr lIns="91425" tIns="91425" rIns="91425" bIns="91425" anchor="ctr" anchorCtr="0">
            <a:noAutofit/>
          </a:bodyPr>
          <a:lstStyle/>
          <a:p>
            <a:pPr lvl="0" rtl="0">
              <a:spcBef>
                <a:spcPts val="0"/>
              </a:spcBef>
              <a:buNone/>
            </a:pPr>
            <a:r>
              <a:rPr lang="en-US"/>
              <a:t>https://en.wikipedia.org/wiki/Scytale</a:t>
            </a:r>
          </a:p>
        </p:txBody>
      </p:sp>
    </p:spTree>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Shape 323"/>
          <p:cNvSpPr txBox="1">
            <a:spLocks noGrp="1"/>
          </p:cNvSpPr>
          <p:nvPr>
            <p:ph type="title"/>
          </p:nvPr>
        </p:nvSpPr>
        <p:spPr>
          <a:xfrm>
            <a:off x="882025" y="199150"/>
            <a:ext cx="8077199" cy="1143000"/>
          </a:xfrm>
          <a:prstGeom prst="rect">
            <a:avLst/>
          </a:prstGeom>
        </p:spPr>
        <p:txBody>
          <a:bodyPr lIns="91425" tIns="91425" rIns="91425" bIns="91425" anchor="ctr" anchorCtr="0">
            <a:noAutofit/>
          </a:bodyPr>
          <a:lstStyle/>
          <a:p>
            <a:pPr rtl="0">
              <a:spcBef>
                <a:spcPts val="0"/>
              </a:spcBef>
              <a:buNone/>
            </a:pPr>
            <a:r>
              <a:rPr lang="en-US" sz="3600" b="1">
                <a:solidFill>
                  <a:schemeClr val="dk1"/>
                </a:solidFill>
              </a:rPr>
              <a:t>Amanda’s Unit Overview</a:t>
            </a:r>
          </a:p>
          <a:p>
            <a:pPr lvl="0" rtl="0">
              <a:spcBef>
                <a:spcPts val="0"/>
              </a:spcBef>
              <a:buNone/>
            </a:pPr>
            <a:r>
              <a:rPr lang="en-US" sz="3600" b="1">
                <a:solidFill>
                  <a:schemeClr val="dk1"/>
                </a:solidFill>
              </a:rPr>
              <a:t>Challenge</a:t>
            </a:r>
          </a:p>
        </p:txBody>
      </p:sp>
      <p:sp>
        <p:nvSpPr>
          <p:cNvPr id="324" name="Shape 324"/>
          <p:cNvSpPr txBox="1">
            <a:spLocks noGrp="1"/>
          </p:cNvSpPr>
          <p:nvPr>
            <p:ph type="sldNum" idx="12"/>
          </p:nvPr>
        </p:nvSpPr>
        <p:spPr>
          <a:xfrm>
            <a:off x="7239000" y="6245225"/>
            <a:ext cx="1447800" cy="476100"/>
          </a:xfrm>
          <a:prstGeom prst="rect">
            <a:avLst/>
          </a:prstGeom>
        </p:spPr>
        <p:txBody>
          <a:bodyPr lIns="91425" tIns="45700" rIns="91425" bIns="45700" anchor="t" anchorCtr="0">
            <a:noAutofit/>
          </a:bodyPr>
          <a:lstStyle/>
          <a:p>
            <a:pPr lvl="0" rtl="0">
              <a:spcBef>
                <a:spcPts val="0"/>
              </a:spcBef>
              <a:buNone/>
            </a:pPr>
            <a:fld id="{00000000-1234-1234-1234-123412341234}" type="slidenum">
              <a:rPr lang="en-US"/>
              <a:t>25</a:t>
            </a:fld>
            <a:endParaRPr lang="en-US"/>
          </a:p>
        </p:txBody>
      </p:sp>
      <p:pic>
        <p:nvPicPr>
          <p:cNvPr id="325" name="Shape 325"/>
          <p:cNvPicPr preferRelativeResize="0"/>
          <p:nvPr/>
        </p:nvPicPr>
        <p:blipFill>
          <a:blip r:embed="rId3">
            <a:alphaModFix/>
          </a:blip>
          <a:stretch>
            <a:fillRect/>
          </a:stretch>
        </p:blipFill>
        <p:spPr>
          <a:xfrm>
            <a:off x="4148612" y="1519650"/>
            <a:ext cx="2009775" cy="1838325"/>
          </a:xfrm>
          <a:prstGeom prst="rect">
            <a:avLst/>
          </a:prstGeom>
          <a:noFill/>
          <a:ln>
            <a:noFill/>
          </a:ln>
        </p:spPr>
      </p:pic>
      <p:pic>
        <p:nvPicPr>
          <p:cNvPr id="326" name="Shape 326"/>
          <p:cNvPicPr preferRelativeResize="0"/>
          <p:nvPr/>
        </p:nvPicPr>
        <p:blipFill>
          <a:blip r:embed="rId4">
            <a:alphaModFix/>
          </a:blip>
          <a:stretch>
            <a:fillRect/>
          </a:stretch>
        </p:blipFill>
        <p:spPr>
          <a:xfrm>
            <a:off x="6588136" y="1519637"/>
            <a:ext cx="2371099" cy="1570850"/>
          </a:xfrm>
          <a:prstGeom prst="rect">
            <a:avLst/>
          </a:prstGeom>
          <a:noFill/>
          <a:ln>
            <a:noFill/>
          </a:ln>
        </p:spPr>
      </p:pic>
      <p:pic>
        <p:nvPicPr>
          <p:cNvPr id="327" name="Shape 327"/>
          <p:cNvPicPr preferRelativeResize="0"/>
          <p:nvPr/>
        </p:nvPicPr>
        <p:blipFill>
          <a:blip r:embed="rId5">
            <a:alphaModFix/>
          </a:blip>
          <a:stretch>
            <a:fillRect/>
          </a:stretch>
        </p:blipFill>
        <p:spPr>
          <a:xfrm>
            <a:off x="1471000" y="1519650"/>
            <a:ext cx="2247900" cy="3028950"/>
          </a:xfrm>
          <a:prstGeom prst="rect">
            <a:avLst/>
          </a:prstGeom>
          <a:noFill/>
          <a:ln>
            <a:noFill/>
          </a:ln>
        </p:spPr>
      </p:pic>
      <p:sp>
        <p:nvSpPr>
          <p:cNvPr id="328" name="Shape 328"/>
          <p:cNvSpPr txBox="1"/>
          <p:nvPr/>
        </p:nvSpPr>
        <p:spPr>
          <a:xfrm>
            <a:off x="2770750" y="5797850"/>
            <a:ext cx="5643599" cy="1060199"/>
          </a:xfrm>
          <a:prstGeom prst="rect">
            <a:avLst/>
          </a:prstGeom>
          <a:noFill/>
          <a:ln>
            <a:noFill/>
          </a:ln>
        </p:spPr>
        <p:txBody>
          <a:bodyPr lIns="91425" tIns="91425" rIns="91425" bIns="91425" anchor="ctr" anchorCtr="0">
            <a:noAutofit/>
          </a:bodyPr>
          <a:lstStyle/>
          <a:p>
            <a:pPr rtl="0">
              <a:spcBef>
                <a:spcPts val="0"/>
              </a:spcBef>
              <a:buNone/>
            </a:pPr>
            <a:r>
              <a:rPr lang="en-US" sz="1200" dirty="0"/>
              <a:t>Images: </a:t>
            </a:r>
            <a:r>
              <a:rPr lang="en-US" sz="1200" u="sng" dirty="0">
                <a:solidFill>
                  <a:schemeClr val="hlink"/>
                </a:solidFill>
                <a:hlinkClick r:id="rId6"/>
              </a:rPr>
              <a:t>https://www.pinterest.com/makebelieveart/hieroglyphs-secret-codes/</a:t>
            </a:r>
          </a:p>
          <a:p>
            <a:pPr rtl="0">
              <a:spcBef>
                <a:spcPts val="0"/>
              </a:spcBef>
              <a:buNone/>
            </a:pPr>
            <a:r>
              <a:rPr lang="en-US" sz="1200" u="sng" dirty="0">
                <a:solidFill>
                  <a:schemeClr val="hlink"/>
                </a:solidFill>
                <a:hlinkClick r:id="rId7"/>
              </a:rPr>
              <a:t>http://www.emc.com/emc-plus/rsa-labs/standards-initiatives/what-are-interactive-proofs-and-zero-knowledge.htm</a:t>
            </a:r>
            <a:r>
              <a:rPr lang="en-US" sz="1200" dirty="0"/>
              <a:t> </a:t>
            </a:r>
          </a:p>
          <a:p>
            <a:pPr lvl="0" rtl="0">
              <a:spcBef>
                <a:spcPts val="0"/>
              </a:spcBef>
              <a:buNone/>
            </a:pPr>
            <a:r>
              <a:rPr lang="en-US" sz="1200" u="sng" dirty="0">
                <a:solidFill>
                  <a:schemeClr val="hlink"/>
                </a:solidFill>
                <a:hlinkClick r:id="rId8"/>
              </a:rPr>
              <a:t>http://ip2consulting.com/career/ethics.html</a:t>
            </a:r>
            <a:r>
              <a:rPr lang="en-US" sz="1200" dirty="0"/>
              <a:t> </a:t>
            </a:r>
          </a:p>
        </p:txBody>
      </p:sp>
      <p:pic>
        <p:nvPicPr>
          <p:cNvPr id="329" name="Shape 329"/>
          <p:cNvPicPr preferRelativeResize="0"/>
          <p:nvPr/>
        </p:nvPicPr>
        <p:blipFill>
          <a:blip r:embed="rId9">
            <a:alphaModFix/>
          </a:blip>
          <a:stretch>
            <a:fillRect/>
          </a:stretch>
        </p:blipFill>
        <p:spPr>
          <a:xfrm>
            <a:off x="4781225" y="3803994"/>
            <a:ext cx="3633126" cy="1995199"/>
          </a:xfrm>
          <a:prstGeom prst="rect">
            <a:avLst/>
          </a:prstGeom>
          <a:noFill/>
          <a:ln>
            <a:noFill/>
          </a:ln>
        </p:spPr>
      </p:pic>
      <p:sp>
        <p:nvSpPr>
          <p:cNvPr id="330" name="Shape 330"/>
          <p:cNvSpPr txBox="1"/>
          <p:nvPr/>
        </p:nvSpPr>
        <p:spPr>
          <a:xfrm>
            <a:off x="5482450" y="4317325"/>
            <a:ext cx="2247900" cy="701100"/>
          </a:xfrm>
          <a:prstGeom prst="rect">
            <a:avLst/>
          </a:prstGeom>
          <a:solidFill>
            <a:srgbClr val="00FFFF"/>
          </a:solidFill>
          <a:ln>
            <a:noFill/>
          </a:ln>
        </p:spPr>
        <p:txBody>
          <a:bodyPr lIns="91425" tIns="91425" rIns="91425" bIns="91425" anchor="t" anchorCtr="0">
            <a:noAutofit/>
          </a:bodyPr>
          <a:lstStyle/>
          <a:p>
            <a:pPr>
              <a:spcBef>
                <a:spcPts val="0"/>
              </a:spcBef>
              <a:buNone/>
            </a:pPr>
            <a:r>
              <a:rPr lang="en-US" sz="4000" b="1" dirty="0"/>
              <a:t>ETHICS</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Shape 336"/>
          <p:cNvSpPr txBox="1">
            <a:spLocks noGrp="1"/>
          </p:cNvSpPr>
          <p:nvPr>
            <p:ph type="title"/>
          </p:nvPr>
        </p:nvSpPr>
        <p:spPr>
          <a:xfrm>
            <a:off x="914400" y="160550"/>
            <a:ext cx="8077199" cy="1015499"/>
          </a:xfrm>
          <a:prstGeom prst="rect">
            <a:avLst/>
          </a:prstGeom>
        </p:spPr>
        <p:txBody>
          <a:bodyPr lIns="91425" tIns="91425" rIns="91425" bIns="91425" anchor="ctr" anchorCtr="0">
            <a:noAutofit/>
          </a:bodyPr>
          <a:lstStyle/>
          <a:p>
            <a:pPr marL="0" marR="0" lvl="0" indent="0" algn="ctr" rtl="0">
              <a:lnSpc>
                <a:spcPct val="100000"/>
              </a:lnSpc>
              <a:spcBef>
                <a:spcPts val="0"/>
              </a:spcBef>
              <a:spcAft>
                <a:spcPts val="0"/>
              </a:spcAft>
              <a:buNone/>
            </a:pPr>
            <a:r>
              <a:rPr lang="en-US" sz="3600" b="1">
                <a:solidFill>
                  <a:schemeClr val="dk1"/>
                </a:solidFill>
              </a:rPr>
              <a:t>Ben’s Unit Overview</a:t>
            </a:r>
          </a:p>
        </p:txBody>
      </p:sp>
      <p:sp>
        <p:nvSpPr>
          <p:cNvPr id="337" name="Shape 337"/>
          <p:cNvSpPr txBox="1">
            <a:spLocks noGrp="1"/>
          </p:cNvSpPr>
          <p:nvPr>
            <p:ph type="body" idx="1"/>
          </p:nvPr>
        </p:nvSpPr>
        <p:spPr>
          <a:xfrm>
            <a:off x="914400" y="951171"/>
            <a:ext cx="8077199" cy="4535100"/>
          </a:xfrm>
          <a:prstGeom prst="rect">
            <a:avLst/>
          </a:prstGeom>
        </p:spPr>
        <p:txBody>
          <a:bodyPr lIns="91425" tIns="91425" rIns="91425" bIns="91425" anchor="t" anchorCtr="0">
            <a:noAutofit/>
          </a:bodyPr>
          <a:lstStyle/>
          <a:p>
            <a:pPr algn="ctr" rtl="0">
              <a:spcBef>
                <a:spcPts val="0"/>
              </a:spcBef>
              <a:buNone/>
            </a:pPr>
            <a:r>
              <a:rPr lang="en-US" sz="2400"/>
              <a:t>Mathematics, Grade 11-12</a:t>
            </a:r>
          </a:p>
          <a:p>
            <a:pPr algn="ctr" rtl="0">
              <a:spcBef>
                <a:spcPts val="0"/>
              </a:spcBef>
              <a:buNone/>
            </a:pPr>
            <a:r>
              <a:rPr lang="en-US" sz="2400"/>
              <a:t>Big Idea: Cyber Security</a:t>
            </a:r>
          </a:p>
          <a:p>
            <a:pPr rtl="0">
              <a:spcBef>
                <a:spcPts val="0"/>
              </a:spcBef>
              <a:buNone/>
            </a:pPr>
            <a:endParaRPr/>
          </a:p>
          <a:p>
            <a:pPr marL="342900" marR="0" indent="-139700" algn="l" rtl="0">
              <a:lnSpc>
                <a:spcPct val="100000"/>
              </a:lnSpc>
              <a:spcBef>
                <a:spcPts val="0"/>
              </a:spcBef>
              <a:spcAft>
                <a:spcPts val="0"/>
              </a:spcAft>
              <a:buNone/>
            </a:pPr>
            <a:r>
              <a:rPr lang="en-US" sz="2000"/>
              <a:t>Essential Questions:</a:t>
            </a:r>
          </a:p>
          <a:p>
            <a:pPr marL="457200" marR="0" lvl="0" indent="-355600" algn="l" rtl="0">
              <a:lnSpc>
                <a:spcPct val="100000"/>
              </a:lnSpc>
              <a:spcBef>
                <a:spcPts val="0"/>
              </a:spcBef>
              <a:spcAft>
                <a:spcPts val="0"/>
              </a:spcAft>
              <a:buClr>
                <a:schemeClr val="dk1"/>
              </a:buClr>
              <a:buSzPct val="100000"/>
              <a:buFont typeface="Arial"/>
              <a:buChar char="•"/>
            </a:pPr>
            <a:r>
              <a:rPr lang="en-US" sz="2000"/>
              <a:t>How can we communicate secure information?</a:t>
            </a:r>
          </a:p>
          <a:p>
            <a:pPr marL="457200" marR="0" lvl="0" indent="-355600" algn="l" rtl="0">
              <a:lnSpc>
                <a:spcPct val="100000"/>
              </a:lnSpc>
              <a:spcBef>
                <a:spcPts val="0"/>
              </a:spcBef>
              <a:spcAft>
                <a:spcPts val="0"/>
              </a:spcAft>
              <a:buClr>
                <a:schemeClr val="dk1"/>
              </a:buClr>
              <a:buSzPct val="100000"/>
              <a:buFont typeface="Arial"/>
              <a:buChar char="•"/>
            </a:pPr>
            <a:r>
              <a:rPr lang="en-US" sz="2000"/>
              <a:t>How do we know who’s at the other end of an encrypted channel?</a:t>
            </a:r>
          </a:p>
          <a:p>
            <a:pPr marL="457200" marR="0" lvl="0" indent="-355600" algn="l" rtl="0">
              <a:lnSpc>
                <a:spcPct val="100000"/>
              </a:lnSpc>
              <a:spcBef>
                <a:spcPts val="0"/>
              </a:spcBef>
              <a:spcAft>
                <a:spcPts val="0"/>
              </a:spcAft>
              <a:buClr>
                <a:schemeClr val="dk1"/>
              </a:buClr>
              <a:buSzPct val="100000"/>
              <a:buFont typeface="Arial"/>
              <a:buChar char="•"/>
            </a:pPr>
            <a:r>
              <a:rPr lang="en-US" sz="2000"/>
              <a:t>How is cryptography used in the world historically and at present?</a:t>
            </a:r>
          </a:p>
          <a:p>
            <a:pPr marL="457200" marR="0" lvl="0" indent="-355600" algn="l" rtl="0">
              <a:lnSpc>
                <a:spcPct val="100000"/>
              </a:lnSpc>
              <a:spcBef>
                <a:spcPts val="0"/>
              </a:spcBef>
              <a:spcAft>
                <a:spcPts val="0"/>
              </a:spcAft>
              <a:buClr>
                <a:schemeClr val="dk1"/>
              </a:buClr>
              <a:buSzPct val="100000"/>
              <a:buFont typeface="Arial"/>
              <a:buChar char="•"/>
            </a:pPr>
            <a:r>
              <a:rPr lang="en-US" sz="2000"/>
              <a:t>What mathematics underpin cryptography?</a:t>
            </a:r>
          </a:p>
          <a:p>
            <a:pPr rtl="0">
              <a:spcBef>
                <a:spcPts val="0"/>
              </a:spcBef>
              <a:buNone/>
            </a:pPr>
            <a:endParaRPr sz="2000"/>
          </a:p>
          <a:p>
            <a:pPr lvl="0" rtl="0">
              <a:spcBef>
                <a:spcPts val="0"/>
              </a:spcBef>
              <a:buNone/>
            </a:pPr>
            <a:endParaRPr/>
          </a:p>
        </p:txBody>
      </p:sp>
      <p:sp>
        <p:nvSpPr>
          <p:cNvPr id="338" name="Shape 338"/>
          <p:cNvSpPr txBox="1">
            <a:spLocks noGrp="1"/>
          </p:cNvSpPr>
          <p:nvPr>
            <p:ph type="sldNum" idx="12"/>
          </p:nvPr>
        </p:nvSpPr>
        <p:spPr>
          <a:xfrm>
            <a:off x="7239000" y="6245225"/>
            <a:ext cx="1447800" cy="476100"/>
          </a:xfrm>
          <a:prstGeom prst="rect">
            <a:avLst/>
          </a:prstGeom>
        </p:spPr>
        <p:txBody>
          <a:bodyPr lIns="91425" tIns="45700" rIns="91425" bIns="45700" anchor="t" anchorCtr="0">
            <a:noAutofit/>
          </a:bodyPr>
          <a:lstStyle/>
          <a:p>
            <a:pPr lvl="0" rtl="0">
              <a:spcBef>
                <a:spcPts val="0"/>
              </a:spcBef>
              <a:buNone/>
            </a:pPr>
            <a:fld id="{00000000-1234-1234-1234-123412341234}" type="slidenum">
              <a:rPr lang="en-US"/>
              <a:t>26</a:t>
            </a:fld>
            <a:endParaRPr lang="en-US"/>
          </a:p>
        </p:txBody>
      </p:sp>
      <p:pic>
        <p:nvPicPr>
          <p:cNvPr id="339" name="Shape 339"/>
          <p:cNvPicPr preferRelativeResize="0"/>
          <p:nvPr/>
        </p:nvPicPr>
        <p:blipFill>
          <a:blip r:embed="rId3">
            <a:alphaModFix/>
          </a:blip>
          <a:stretch>
            <a:fillRect/>
          </a:stretch>
        </p:blipFill>
        <p:spPr>
          <a:xfrm>
            <a:off x="4936850" y="3761698"/>
            <a:ext cx="3720874" cy="2483525"/>
          </a:xfrm>
          <a:prstGeom prst="rect">
            <a:avLst/>
          </a:prstGeom>
          <a:noFill/>
          <a:ln>
            <a:noFill/>
          </a:ln>
        </p:spPr>
      </p:pic>
      <p:sp>
        <p:nvSpPr>
          <p:cNvPr id="340" name="Shape 340"/>
          <p:cNvSpPr txBox="1"/>
          <p:nvPr/>
        </p:nvSpPr>
        <p:spPr>
          <a:xfrm>
            <a:off x="2711725" y="6188600"/>
            <a:ext cx="7853399" cy="916200"/>
          </a:xfrm>
          <a:prstGeom prst="rect">
            <a:avLst/>
          </a:prstGeom>
          <a:noFill/>
          <a:ln>
            <a:noFill/>
          </a:ln>
        </p:spPr>
        <p:txBody>
          <a:bodyPr lIns="91425" tIns="91425" rIns="91425" bIns="91425" anchor="t" anchorCtr="0">
            <a:noAutofit/>
          </a:bodyPr>
          <a:lstStyle/>
          <a:p>
            <a:pPr>
              <a:spcBef>
                <a:spcPts val="0"/>
              </a:spcBef>
              <a:buNone/>
            </a:pPr>
            <a:r>
              <a:rPr lang="en-US"/>
              <a:t>Image: https://www.zen.co.uk/blog/cyber-security/</a:t>
            </a:r>
          </a:p>
        </p:txBody>
      </p:sp>
    </p:spTree>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Shape 346"/>
          <p:cNvSpPr txBox="1">
            <a:spLocks noGrp="1"/>
          </p:cNvSpPr>
          <p:nvPr>
            <p:ph type="title"/>
          </p:nvPr>
        </p:nvSpPr>
        <p:spPr>
          <a:xfrm>
            <a:off x="914400" y="146025"/>
            <a:ext cx="8077199" cy="916200"/>
          </a:xfrm>
          <a:prstGeom prst="rect">
            <a:avLst/>
          </a:prstGeom>
        </p:spPr>
        <p:txBody>
          <a:bodyPr lIns="91425" tIns="91425" rIns="91425" bIns="91425" anchor="ctr" anchorCtr="0">
            <a:noAutofit/>
          </a:bodyPr>
          <a:lstStyle/>
          <a:p>
            <a:pPr marL="0" marR="0" lvl="0" indent="0" algn="ctr" rtl="0">
              <a:lnSpc>
                <a:spcPct val="100000"/>
              </a:lnSpc>
              <a:spcBef>
                <a:spcPts val="0"/>
              </a:spcBef>
              <a:spcAft>
                <a:spcPts val="0"/>
              </a:spcAft>
              <a:buNone/>
            </a:pPr>
            <a:r>
              <a:rPr lang="en-US" sz="3600" b="1">
                <a:solidFill>
                  <a:schemeClr val="dk1"/>
                </a:solidFill>
              </a:rPr>
              <a:t>Ben’s Unit Overview</a:t>
            </a:r>
          </a:p>
        </p:txBody>
      </p:sp>
      <p:sp>
        <p:nvSpPr>
          <p:cNvPr id="347" name="Shape 347"/>
          <p:cNvSpPr txBox="1">
            <a:spLocks noGrp="1"/>
          </p:cNvSpPr>
          <p:nvPr>
            <p:ph type="body" idx="1"/>
          </p:nvPr>
        </p:nvSpPr>
        <p:spPr>
          <a:xfrm>
            <a:off x="914400" y="1062222"/>
            <a:ext cx="8077199" cy="4424099"/>
          </a:xfrm>
          <a:prstGeom prst="rect">
            <a:avLst/>
          </a:prstGeom>
        </p:spPr>
        <p:txBody>
          <a:bodyPr lIns="91425" tIns="91425" rIns="91425" bIns="91425" anchor="t" anchorCtr="0">
            <a:noAutofit/>
          </a:bodyPr>
          <a:lstStyle/>
          <a:p>
            <a:pPr algn="ctr" rtl="0">
              <a:spcBef>
                <a:spcPts val="0"/>
              </a:spcBef>
              <a:buNone/>
            </a:pPr>
            <a:r>
              <a:rPr lang="en-US" sz="2400">
                <a:solidFill>
                  <a:schemeClr val="dk1"/>
                </a:solidFill>
              </a:rPr>
              <a:t>Challenge: War Games</a:t>
            </a:r>
          </a:p>
          <a:p>
            <a:pPr algn="ctr" rtl="0">
              <a:spcBef>
                <a:spcPts val="0"/>
              </a:spcBef>
              <a:buNone/>
            </a:pPr>
            <a:endParaRPr sz="2000">
              <a:solidFill>
                <a:schemeClr val="dk1"/>
              </a:solidFill>
            </a:endParaRPr>
          </a:p>
          <a:p>
            <a:pPr lvl="0" algn="ctr" rtl="0">
              <a:spcBef>
                <a:spcPts val="0"/>
              </a:spcBef>
              <a:buNone/>
            </a:pPr>
            <a:r>
              <a:rPr lang="en-US" sz="2000">
                <a:solidFill>
                  <a:schemeClr val="dk1"/>
                </a:solidFill>
              </a:rPr>
              <a:t>Students will work in teams to play a simulated war game that will require them to send encrypted messages to their team as well as to break the “enemy” codes to locate the enemy, launch attacks, and reposition tactical resources.</a:t>
            </a:r>
          </a:p>
        </p:txBody>
      </p:sp>
      <p:sp>
        <p:nvSpPr>
          <p:cNvPr id="348" name="Shape 348"/>
          <p:cNvSpPr txBox="1">
            <a:spLocks noGrp="1"/>
          </p:cNvSpPr>
          <p:nvPr>
            <p:ph type="sldNum" idx="12"/>
          </p:nvPr>
        </p:nvSpPr>
        <p:spPr>
          <a:xfrm>
            <a:off x="7239000" y="6245225"/>
            <a:ext cx="1447800" cy="476100"/>
          </a:xfrm>
          <a:prstGeom prst="rect">
            <a:avLst/>
          </a:prstGeom>
        </p:spPr>
        <p:txBody>
          <a:bodyPr lIns="91425" tIns="45700" rIns="91425" bIns="45700" anchor="t" anchorCtr="0">
            <a:noAutofit/>
          </a:bodyPr>
          <a:lstStyle/>
          <a:p>
            <a:pPr lvl="0" rtl="0">
              <a:spcBef>
                <a:spcPts val="0"/>
              </a:spcBef>
              <a:buNone/>
            </a:pPr>
            <a:fld id="{00000000-1234-1234-1234-123412341234}" type="slidenum">
              <a:rPr lang="en-US"/>
              <a:t>27</a:t>
            </a:fld>
            <a:endParaRPr lang="en-US"/>
          </a:p>
        </p:txBody>
      </p:sp>
      <p:pic>
        <p:nvPicPr>
          <p:cNvPr id="349" name="Shape 349"/>
          <p:cNvPicPr preferRelativeResize="0"/>
          <p:nvPr/>
        </p:nvPicPr>
        <p:blipFill>
          <a:blip r:embed="rId3">
            <a:alphaModFix/>
          </a:blip>
          <a:stretch>
            <a:fillRect/>
          </a:stretch>
        </p:blipFill>
        <p:spPr>
          <a:xfrm>
            <a:off x="2633562" y="3134552"/>
            <a:ext cx="4638874" cy="2606224"/>
          </a:xfrm>
          <a:prstGeom prst="rect">
            <a:avLst/>
          </a:prstGeom>
          <a:noFill/>
          <a:ln>
            <a:noFill/>
          </a:ln>
        </p:spPr>
      </p:pic>
      <p:sp>
        <p:nvSpPr>
          <p:cNvPr id="350" name="Shape 350"/>
          <p:cNvSpPr txBox="1"/>
          <p:nvPr/>
        </p:nvSpPr>
        <p:spPr>
          <a:xfrm>
            <a:off x="2698100" y="6406750"/>
            <a:ext cx="7853399" cy="916200"/>
          </a:xfrm>
          <a:prstGeom prst="rect">
            <a:avLst/>
          </a:prstGeom>
          <a:noFill/>
          <a:ln>
            <a:noFill/>
          </a:ln>
        </p:spPr>
        <p:txBody>
          <a:bodyPr lIns="91425" tIns="91425" rIns="91425" bIns="91425" anchor="t" anchorCtr="0">
            <a:noAutofit/>
          </a:bodyPr>
          <a:lstStyle/>
          <a:p>
            <a:pPr>
              <a:spcBef>
                <a:spcPts val="0"/>
              </a:spcBef>
              <a:buNone/>
            </a:pPr>
            <a:r>
              <a:rPr lang="en-US"/>
              <a:t>Image: http://feltron.tumblr.com/post/78854599322/war-games</a:t>
            </a:r>
          </a:p>
        </p:txBody>
      </p:sp>
    </p:spTree>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Shape 356"/>
          <p:cNvSpPr txBox="1">
            <a:spLocks noGrp="1"/>
          </p:cNvSpPr>
          <p:nvPr>
            <p:ph type="title"/>
          </p:nvPr>
        </p:nvSpPr>
        <p:spPr>
          <a:xfrm>
            <a:off x="914400" y="609600"/>
            <a:ext cx="8077199" cy="1143000"/>
          </a:xfrm>
          <a:prstGeom prst="rect">
            <a:avLst/>
          </a:prstGeom>
        </p:spPr>
        <p:txBody>
          <a:bodyPr lIns="91425" tIns="91425" rIns="91425" bIns="91425" anchor="ctr" anchorCtr="0">
            <a:noAutofit/>
          </a:bodyPr>
          <a:lstStyle/>
          <a:p>
            <a:pPr>
              <a:spcBef>
                <a:spcPts val="0"/>
              </a:spcBef>
              <a:buNone/>
            </a:pPr>
            <a:r>
              <a:rPr lang="en-US" sz="3600" b="1">
                <a:solidFill>
                  <a:schemeClr val="dk1"/>
                </a:solidFill>
              </a:rPr>
              <a:t>References</a:t>
            </a:r>
          </a:p>
        </p:txBody>
      </p:sp>
      <p:sp>
        <p:nvSpPr>
          <p:cNvPr id="357" name="Shape 357"/>
          <p:cNvSpPr txBox="1">
            <a:spLocks noGrp="1"/>
          </p:cNvSpPr>
          <p:nvPr>
            <p:ph type="body" idx="1"/>
          </p:nvPr>
        </p:nvSpPr>
        <p:spPr>
          <a:xfrm>
            <a:off x="914400" y="1528549"/>
            <a:ext cx="8077199" cy="4304026"/>
          </a:xfrm>
          <a:prstGeom prst="rect">
            <a:avLst/>
          </a:prstGeom>
        </p:spPr>
        <p:txBody>
          <a:bodyPr lIns="91425" tIns="91425" rIns="91425" bIns="91425" anchor="t" anchorCtr="0">
            <a:noAutofit/>
          </a:bodyPr>
          <a:lstStyle/>
          <a:p>
            <a:pPr marL="0" lvl="0" indent="0" rtl="0">
              <a:lnSpc>
                <a:spcPct val="115000"/>
              </a:lnSpc>
              <a:spcBef>
                <a:spcPts val="0"/>
              </a:spcBef>
              <a:buClr>
                <a:schemeClr val="dk1"/>
              </a:buClr>
              <a:buSzPct val="110000"/>
              <a:buFont typeface="Arial"/>
              <a:buNone/>
            </a:pPr>
            <a:r>
              <a:rPr lang="en-US" sz="1000" dirty="0">
                <a:solidFill>
                  <a:schemeClr val="dk1"/>
                </a:solidFill>
              </a:rPr>
              <a:t>Bachman, </a:t>
            </a:r>
            <a:r>
              <a:rPr lang="en-US" sz="1000" dirty="0" err="1">
                <a:solidFill>
                  <a:schemeClr val="dk1"/>
                </a:solidFill>
              </a:rPr>
              <a:t>D.J.,Brown</a:t>
            </a:r>
            <a:r>
              <a:rPr lang="en-US" sz="1000" dirty="0">
                <a:solidFill>
                  <a:schemeClr val="dk1"/>
                </a:solidFill>
              </a:rPr>
              <a:t>, E. </a:t>
            </a:r>
            <a:r>
              <a:rPr lang="en-US" sz="1000" dirty="0" err="1">
                <a:solidFill>
                  <a:schemeClr val="dk1"/>
                </a:solidFill>
              </a:rPr>
              <a:t>A.,and</a:t>
            </a:r>
            <a:r>
              <a:rPr lang="en-US" sz="1000" dirty="0">
                <a:solidFill>
                  <a:schemeClr val="dk1"/>
                </a:solidFill>
              </a:rPr>
              <a:t>  Norton, A.H. (2010). "Chocolate Key Cryptography." </a:t>
            </a:r>
            <a:r>
              <a:rPr lang="en-US" sz="1000" i="1" dirty="0">
                <a:solidFill>
                  <a:schemeClr val="dk1"/>
                </a:solidFill>
              </a:rPr>
              <a:t>Mathematics Teacher, </a:t>
            </a:r>
            <a:r>
              <a:rPr lang="en-US" sz="1000" dirty="0">
                <a:solidFill>
                  <a:schemeClr val="dk1"/>
                </a:solidFill>
              </a:rPr>
              <a:t>104(2), 100-104.</a:t>
            </a:r>
          </a:p>
          <a:p>
            <a:pPr marL="0" lvl="0" indent="0" rtl="0">
              <a:lnSpc>
                <a:spcPct val="115000"/>
              </a:lnSpc>
              <a:spcBef>
                <a:spcPts val="0"/>
              </a:spcBef>
              <a:buClr>
                <a:schemeClr val="dk1"/>
              </a:buClr>
              <a:buFont typeface="Arial"/>
              <a:buNone/>
            </a:pPr>
            <a:endParaRPr sz="1000" dirty="0">
              <a:solidFill>
                <a:schemeClr val="dk1"/>
              </a:solidFill>
            </a:endParaRPr>
          </a:p>
          <a:p>
            <a:pPr marL="0" lvl="0" indent="0" rtl="0">
              <a:lnSpc>
                <a:spcPct val="115000"/>
              </a:lnSpc>
              <a:spcBef>
                <a:spcPts val="0"/>
              </a:spcBef>
              <a:buClr>
                <a:schemeClr val="dk1"/>
              </a:buClr>
              <a:buSzPct val="110000"/>
              <a:buFont typeface="Arial"/>
              <a:buNone/>
            </a:pPr>
            <a:r>
              <a:rPr lang="en-US" sz="1000" dirty="0" err="1">
                <a:solidFill>
                  <a:schemeClr val="dk1"/>
                </a:solidFill>
              </a:rPr>
              <a:t>Beutelspacher</a:t>
            </a:r>
            <a:r>
              <a:rPr lang="en-US" sz="1000" dirty="0">
                <a:solidFill>
                  <a:schemeClr val="dk1"/>
                </a:solidFill>
              </a:rPr>
              <a:t>, A (1994). </a:t>
            </a:r>
            <a:r>
              <a:rPr lang="en-US" sz="1000" i="1" dirty="0">
                <a:solidFill>
                  <a:schemeClr val="dk1"/>
                </a:solidFill>
              </a:rPr>
              <a:t>Cryptology: An introduction to the Art and Science of Enciphering, Encrypting, Concealing, Hiding and Safeguarding Described Without any Arcane Skullduggery but not Without Cunning </a:t>
            </a:r>
            <a:r>
              <a:rPr lang="en-US" sz="1000" i="1" dirty="0" err="1">
                <a:solidFill>
                  <a:schemeClr val="dk1"/>
                </a:solidFill>
              </a:rPr>
              <a:t>Waggery</a:t>
            </a:r>
            <a:r>
              <a:rPr lang="en-US" sz="1000" i="1" dirty="0">
                <a:solidFill>
                  <a:schemeClr val="dk1"/>
                </a:solidFill>
              </a:rPr>
              <a:t> for the Delectation and Instruction of the General Public.</a:t>
            </a:r>
            <a:r>
              <a:rPr lang="en-US" sz="1000" dirty="0">
                <a:solidFill>
                  <a:schemeClr val="dk1"/>
                </a:solidFill>
              </a:rPr>
              <a:t> The Mathematical Association of America, Washington, D.C.</a:t>
            </a:r>
          </a:p>
          <a:p>
            <a:pPr marL="0" lvl="0" indent="0" rtl="0">
              <a:lnSpc>
                <a:spcPct val="115000"/>
              </a:lnSpc>
              <a:spcBef>
                <a:spcPts val="0"/>
              </a:spcBef>
              <a:buClr>
                <a:schemeClr val="dk1"/>
              </a:buClr>
              <a:buFont typeface="Arial"/>
              <a:buNone/>
            </a:pPr>
            <a:endParaRPr sz="1000" dirty="0">
              <a:solidFill>
                <a:schemeClr val="dk1"/>
              </a:solidFill>
            </a:endParaRPr>
          </a:p>
          <a:p>
            <a:pPr marL="0" lvl="0" indent="0" rtl="0">
              <a:lnSpc>
                <a:spcPct val="115000"/>
              </a:lnSpc>
              <a:spcBef>
                <a:spcPts val="0"/>
              </a:spcBef>
              <a:buClr>
                <a:schemeClr val="dk1"/>
              </a:buClr>
              <a:buSzPct val="110000"/>
              <a:buFont typeface="Arial"/>
              <a:buNone/>
            </a:pPr>
            <a:r>
              <a:rPr lang="en-US" sz="1000" dirty="0">
                <a:solidFill>
                  <a:schemeClr val="dk1"/>
                </a:solidFill>
              </a:rPr>
              <a:t>Dowling, T. (2006). “The Design and Evaluation of a Cryptography Teaching Strategy for Software Engineering Students.” </a:t>
            </a:r>
            <a:r>
              <a:rPr lang="en-US" sz="1000" i="1" dirty="0">
                <a:solidFill>
                  <a:schemeClr val="dk1"/>
                </a:solidFill>
              </a:rPr>
              <a:t>European Journal of Engineering Education</a:t>
            </a:r>
            <a:r>
              <a:rPr lang="en-US" sz="1000" dirty="0">
                <a:solidFill>
                  <a:schemeClr val="dk1"/>
                </a:solidFill>
              </a:rPr>
              <a:t>, 31(5), 593-606.</a:t>
            </a:r>
          </a:p>
          <a:p>
            <a:pPr marL="0" lvl="0" indent="0" rtl="0">
              <a:lnSpc>
                <a:spcPct val="115000"/>
              </a:lnSpc>
              <a:spcBef>
                <a:spcPts val="0"/>
              </a:spcBef>
              <a:buClr>
                <a:schemeClr val="dk1"/>
              </a:buClr>
              <a:buFont typeface="Arial"/>
              <a:buNone/>
            </a:pPr>
            <a:endParaRPr sz="1000" dirty="0">
              <a:solidFill>
                <a:schemeClr val="dk1"/>
              </a:solidFill>
            </a:endParaRPr>
          </a:p>
          <a:p>
            <a:pPr marL="0" lvl="0" indent="0" rtl="0">
              <a:lnSpc>
                <a:spcPct val="115000"/>
              </a:lnSpc>
              <a:spcBef>
                <a:spcPts val="0"/>
              </a:spcBef>
              <a:buClr>
                <a:schemeClr val="dk1"/>
              </a:buClr>
              <a:buSzPct val="110000"/>
              <a:buFont typeface="Arial"/>
              <a:buNone/>
            </a:pPr>
            <a:r>
              <a:rPr lang="en-US" sz="1000" dirty="0">
                <a:solidFill>
                  <a:schemeClr val="dk1"/>
                </a:solidFill>
              </a:rPr>
              <a:t>Hall, M. (2003). "Sharing teaching ideas:  Calculator cryptography." </a:t>
            </a:r>
            <a:r>
              <a:rPr lang="en-US" sz="1000" i="1" dirty="0">
                <a:solidFill>
                  <a:schemeClr val="dk1"/>
                </a:solidFill>
              </a:rPr>
              <a:t>The Mathematics Teacher, </a:t>
            </a:r>
            <a:r>
              <a:rPr lang="en-US" sz="1000" dirty="0">
                <a:solidFill>
                  <a:schemeClr val="dk1"/>
                </a:solidFill>
              </a:rPr>
              <a:t>96(3), 210-212.</a:t>
            </a:r>
          </a:p>
          <a:p>
            <a:pPr marL="0" lvl="0" indent="0" rtl="0">
              <a:lnSpc>
                <a:spcPct val="115000"/>
              </a:lnSpc>
              <a:spcBef>
                <a:spcPts val="0"/>
              </a:spcBef>
              <a:buClr>
                <a:schemeClr val="dk1"/>
              </a:buClr>
              <a:buFont typeface="Arial"/>
              <a:buNone/>
            </a:pPr>
            <a:endParaRPr sz="1000" dirty="0">
              <a:solidFill>
                <a:schemeClr val="dk1"/>
              </a:solidFill>
            </a:endParaRPr>
          </a:p>
          <a:p>
            <a:pPr marL="0" lvl="0" indent="0" rtl="0">
              <a:lnSpc>
                <a:spcPct val="115000"/>
              </a:lnSpc>
              <a:spcBef>
                <a:spcPts val="0"/>
              </a:spcBef>
              <a:buClr>
                <a:schemeClr val="dk1"/>
              </a:buClr>
              <a:buSzPct val="110000"/>
              <a:buFont typeface="Arial"/>
              <a:buNone/>
            </a:pPr>
            <a:r>
              <a:rPr lang="en-US" sz="1000" dirty="0">
                <a:solidFill>
                  <a:schemeClr val="dk1"/>
                </a:solidFill>
              </a:rPr>
              <a:t>Holden, J. (2004). “A Comparison of Cryptography Courses.” </a:t>
            </a:r>
            <a:r>
              <a:rPr lang="en-US" sz="1000" i="1" dirty="0" err="1">
                <a:solidFill>
                  <a:schemeClr val="dk1"/>
                </a:solidFill>
              </a:rPr>
              <a:t>Cryptologia</a:t>
            </a:r>
            <a:r>
              <a:rPr lang="en-US" sz="1000" dirty="0">
                <a:solidFill>
                  <a:schemeClr val="dk1"/>
                </a:solidFill>
              </a:rPr>
              <a:t>, 28(2), 97-111.</a:t>
            </a:r>
          </a:p>
          <a:p>
            <a:pPr marL="0" lvl="0" indent="0" rtl="0">
              <a:lnSpc>
                <a:spcPct val="115000"/>
              </a:lnSpc>
              <a:spcBef>
                <a:spcPts val="0"/>
              </a:spcBef>
              <a:buClr>
                <a:schemeClr val="dk1"/>
              </a:buClr>
              <a:buFont typeface="Arial"/>
              <a:buNone/>
            </a:pPr>
            <a:endParaRPr sz="1000" dirty="0">
              <a:solidFill>
                <a:schemeClr val="dk1"/>
              </a:solidFill>
            </a:endParaRPr>
          </a:p>
          <a:p>
            <a:pPr marL="0" lvl="0" indent="0" rtl="0">
              <a:lnSpc>
                <a:spcPct val="115000"/>
              </a:lnSpc>
              <a:spcBef>
                <a:spcPts val="0"/>
              </a:spcBef>
              <a:buClr>
                <a:schemeClr val="dk1"/>
              </a:buClr>
              <a:buSzPct val="110000"/>
              <a:buFont typeface="Arial"/>
              <a:buNone/>
            </a:pPr>
            <a:r>
              <a:rPr lang="en-US" sz="1000" dirty="0">
                <a:solidFill>
                  <a:schemeClr val="dk1"/>
                </a:solidFill>
              </a:rPr>
              <a:t>Holden, J., Layton, R., </a:t>
            </a:r>
            <a:r>
              <a:rPr lang="en-US" sz="1000" dirty="0" err="1">
                <a:solidFill>
                  <a:schemeClr val="dk1"/>
                </a:solidFill>
              </a:rPr>
              <a:t>Merkle</a:t>
            </a:r>
            <a:r>
              <a:rPr lang="en-US" sz="1000" dirty="0">
                <a:solidFill>
                  <a:schemeClr val="dk1"/>
                </a:solidFill>
              </a:rPr>
              <a:t>, L., Hudson, T. (2006). “Underwater Hacker Missile Wars: A Cryptography and Engineering Contest.” </a:t>
            </a:r>
            <a:r>
              <a:rPr lang="en-US" sz="1000" i="1" dirty="0" err="1">
                <a:solidFill>
                  <a:schemeClr val="dk1"/>
                </a:solidFill>
              </a:rPr>
              <a:t>Cryptologia</a:t>
            </a:r>
            <a:r>
              <a:rPr lang="en-US" sz="1000" dirty="0">
                <a:solidFill>
                  <a:schemeClr val="dk1"/>
                </a:solidFill>
              </a:rPr>
              <a:t>, 30(1), 69-77.</a:t>
            </a:r>
          </a:p>
          <a:p>
            <a:pPr marL="0" lvl="0" indent="0" rtl="0">
              <a:lnSpc>
                <a:spcPct val="115000"/>
              </a:lnSpc>
              <a:spcBef>
                <a:spcPts val="0"/>
              </a:spcBef>
              <a:buClr>
                <a:schemeClr val="dk1"/>
              </a:buClr>
              <a:buFont typeface="Arial"/>
              <a:buNone/>
            </a:pPr>
            <a:endParaRPr sz="1000" dirty="0">
              <a:solidFill>
                <a:schemeClr val="dk1"/>
              </a:solidFill>
            </a:endParaRPr>
          </a:p>
          <a:p>
            <a:pPr marL="0" lvl="0" indent="0" rtl="0">
              <a:lnSpc>
                <a:spcPct val="115000"/>
              </a:lnSpc>
              <a:spcBef>
                <a:spcPts val="0"/>
              </a:spcBef>
              <a:buNone/>
            </a:pPr>
            <a:r>
              <a:rPr lang="en-US" sz="1000" dirty="0" err="1">
                <a:solidFill>
                  <a:schemeClr val="dk1"/>
                </a:solidFill>
              </a:rPr>
              <a:t>Hsin</a:t>
            </a:r>
            <a:r>
              <a:rPr lang="en-US" sz="1000" dirty="0">
                <a:solidFill>
                  <a:schemeClr val="dk1"/>
                </a:solidFill>
              </a:rPr>
              <a:t>, W. (2005). "Teaching Cryptography to Undergraduate Students in Small Liberal Art Schools." </a:t>
            </a:r>
            <a:r>
              <a:rPr lang="en-US" sz="1000" i="1" dirty="0">
                <a:solidFill>
                  <a:schemeClr val="dk1"/>
                </a:solidFill>
              </a:rPr>
              <a:t>Proceedings of the 2005 Information Security Curriculum Development Conference: September 23-24, 2005</a:t>
            </a:r>
            <a:r>
              <a:rPr lang="en-US" sz="1000" dirty="0">
                <a:solidFill>
                  <a:schemeClr val="dk1"/>
                </a:solidFill>
              </a:rPr>
              <a:t>, KSU Center, Kennesaw State University Kennesaw, GA, 38-42.</a:t>
            </a:r>
          </a:p>
          <a:p>
            <a:pPr marL="0" lvl="0" indent="0" rtl="0">
              <a:lnSpc>
                <a:spcPct val="115000"/>
              </a:lnSpc>
              <a:spcBef>
                <a:spcPts val="0"/>
              </a:spcBef>
              <a:buNone/>
            </a:pPr>
            <a:endParaRPr sz="1000" dirty="0">
              <a:solidFill>
                <a:schemeClr val="dk1"/>
              </a:solidFill>
            </a:endParaRPr>
          </a:p>
          <a:p>
            <a:pPr marL="0" lvl="0" indent="0" rtl="0">
              <a:lnSpc>
                <a:spcPct val="115000"/>
              </a:lnSpc>
              <a:spcBef>
                <a:spcPts val="0"/>
              </a:spcBef>
              <a:buNone/>
            </a:pPr>
            <a:r>
              <a:rPr lang="en-US" sz="1000" dirty="0">
                <a:solidFill>
                  <a:schemeClr val="dk1"/>
                </a:solidFill>
              </a:rPr>
              <a:t>Katz, F.H. (2014). “A Comparison of Different Methods of Instruction in Cryptography.” </a:t>
            </a:r>
            <a:r>
              <a:rPr lang="en-US" sz="1000" i="1" dirty="0">
                <a:solidFill>
                  <a:schemeClr val="dk1"/>
                </a:solidFill>
              </a:rPr>
              <a:t>Information Security Curriculum Development Conference</a:t>
            </a:r>
            <a:r>
              <a:rPr lang="en-US" sz="1000" dirty="0">
                <a:solidFill>
                  <a:schemeClr val="dk1"/>
                </a:solidFill>
              </a:rPr>
              <a:t>, Kennesaw, GA.</a:t>
            </a:r>
          </a:p>
          <a:p>
            <a:pPr marL="0" lvl="0" indent="0" rtl="0">
              <a:lnSpc>
                <a:spcPct val="115000"/>
              </a:lnSpc>
              <a:spcBef>
                <a:spcPts val="0"/>
              </a:spcBef>
              <a:buNone/>
            </a:pPr>
            <a:endParaRPr sz="1000" dirty="0">
              <a:solidFill>
                <a:schemeClr val="dk1"/>
              </a:solidFill>
            </a:endParaRPr>
          </a:p>
          <a:p>
            <a:pPr marL="0" lvl="0" indent="0" rtl="0">
              <a:lnSpc>
                <a:spcPct val="115000"/>
              </a:lnSpc>
              <a:spcBef>
                <a:spcPts val="0"/>
              </a:spcBef>
              <a:buNone/>
            </a:pPr>
            <a:r>
              <a:rPr lang="en-US" sz="1000" dirty="0" err="1">
                <a:solidFill>
                  <a:schemeClr val="dk1"/>
                </a:solidFill>
              </a:rPr>
              <a:t>Konak</a:t>
            </a:r>
            <a:r>
              <a:rPr lang="en-US" sz="1000" dirty="0">
                <a:solidFill>
                  <a:schemeClr val="dk1"/>
                </a:solidFill>
              </a:rPr>
              <a:t>, A.  (2014). “"A cyber security discovery program: Hands-on cryptography”, 4th </a:t>
            </a:r>
            <a:r>
              <a:rPr lang="en-US" sz="1000" dirty="0" err="1">
                <a:solidFill>
                  <a:schemeClr val="dk1"/>
                </a:solidFill>
              </a:rPr>
              <a:t>IEEEIntegrated</a:t>
            </a:r>
            <a:r>
              <a:rPr lang="en-US" sz="1000" dirty="0">
                <a:solidFill>
                  <a:schemeClr val="dk1"/>
                </a:solidFill>
              </a:rPr>
              <a:t> STEM Education Conference, Princeton, NJ.</a:t>
            </a:r>
          </a:p>
          <a:p>
            <a:pPr marL="0" lvl="0" indent="0" rtl="0">
              <a:lnSpc>
                <a:spcPct val="115000"/>
              </a:lnSpc>
              <a:spcBef>
                <a:spcPts val="0"/>
              </a:spcBef>
              <a:buClr>
                <a:schemeClr val="dk1"/>
              </a:buClr>
              <a:buFont typeface="Arial"/>
              <a:buNone/>
            </a:pPr>
            <a:endParaRPr sz="1100" dirty="0">
              <a:solidFill>
                <a:schemeClr val="dk1"/>
              </a:solidFill>
            </a:endParaRPr>
          </a:p>
          <a:p>
            <a:pPr>
              <a:spcBef>
                <a:spcPts val="0"/>
              </a:spcBef>
              <a:buNone/>
            </a:pPr>
            <a:endParaRPr dirty="0"/>
          </a:p>
        </p:txBody>
      </p:sp>
      <p:sp>
        <p:nvSpPr>
          <p:cNvPr id="358" name="Shape 358"/>
          <p:cNvSpPr txBox="1">
            <a:spLocks noGrp="1"/>
          </p:cNvSpPr>
          <p:nvPr>
            <p:ph type="sldNum" idx="12"/>
          </p:nvPr>
        </p:nvSpPr>
        <p:spPr>
          <a:xfrm>
            <a:off x="7239000" y="6245225"/>
            <a:ext cx="1447800" cy="476100"/>
          </a:xfrm>
          <a:prstGeom prst="rect">
            <a:avLst/>
          </a:prstGeom>
        </p:spPr>
        <p:txBody>
          <a:bodyPr lIns="91425" tIns="45700" rIns="91425" bIns="45700" anchor="t" anchorCtr="0">
            <a:noAutofit/>
          </a:bodyPr>
          <a:lstStyle/>
          <a:p>
            <a:pPr lvl="0">
              <a:spcBef>
                <a:spcPts val="0"/>
              </a:spcBef>
              <a:buClr>
                <a:schemeClr val="dk1"/>
              </a:buClr>
              <a:buSzPct val="25000"/>
              <a:buFont typeface="Arial"/>
              <a:buNone/>
            </a:pPr>
            <a:fld id="{00000000-1234-1234-1234-123412341234}" type="slidenum">
              <a:rPr lang="en-US"/>
              <a:t>28</a:t>
            </a:fld>
            <a:endParaRPr lang="en-US"/>
          </a:p>
        </p:txBody>
      </p:sp>
    </p:spTree>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Shape 364"/>
          <p:cNvSpPr txBox="1">
            <a:spLocks noGrp="1"/>
          </p:cNvSpPr>
          <p:nvPr>
            <p:ph type="title"/>
          </p:nvPr>
        </p:nvSpPr>
        <p:spPr>
          <a:xfrm>
            <a:off x="914400" y="609600"/>
            <a:ext cx="8077199" cy="1143000"/>
          </a:xfrm>
          <a:prstGeom prst="rect">
            <a:avLst/>
          </a:prstGeom>
        </p:spPr>
        <p:txBody>
          <a:bodyPr lIns="91425" tIns="91425" rIns="91425" bIns="91425" anchor="ctr" anchorCtr="0">
            <a:noAutofit/>
          </a:bodyPr>
          <a:lstStyle/>
          <a:p>
            <a:pPr lvl="0" rtl="0">
              <a:spcBef>
                <a:spcPts val="0"/>
              </a:spcBef>
              <a:buNone/>
            </a:pPr>
            <a:r>
              <a:rPr lang="en-US" sz="3600" b="1">
                <a:solidFill>
                  <a:schemeClr val="dk1"/>
                </a:solidFill>
              </a:rPr>
              <a:t>References</a:t>
            </a:r>
          </a:p>
        </p:txBody>
      </p:sp>
      <p:sp>
        <p:nvSpPr>
          <p:cNvPr id="365" name="Shape 365"/>
          <p:cNvSpPr txBox="1">
            <a:spLocks noGrp="1"/>
          </p:cNvSpPr>
          <p:nvPr>
            <p:ph type="body" idx="1"/>
          </p:nvPr>
        </p:nvSpPr>
        <p:spPr>
          <a:xfrm>
            <a:off x="914400" y="1555845"/>
            <a:ext cx="8077199" cy="4689479"/>
          </a:xfrm>
          <a:prstGeom prst="rect">
            <a:avLst/>
          </a:prstGeom>
        </p:spPr>
        <p:txBody>
          <a:bodyPr lIns="91425" tIns="91425" rIns="91425" bIns="91425" anchor="t" anchorCtr="0">
            <a:noAutofit/>
          </a:bodyPr>
          <a:lstStyle/>
          <a:p>
            <a:pPr marL="0" lvl="0" indent="0" rtl="0">
              <a:lnSpc>
                <a:spcPct val="115000"/>
              </a:lnSpc>
              <a:spcBef>
                <a:spcPts val="0"/>
              </a:spcBef>
              <a:buNone/>
            </a:pPr>
            <a:r>
              <a:rPr lang="en-US" sz="1000" dirty="0" err="1">
                <a:solidFill>
                  <a:schemeClr val="dk1"/>
                </a:solidFill>
              </a:rPr>
              <a:t>Leward</a:t>
            </a:r>
            <a:r>
              <a:rPr lang="en-US" sz="1000" dirty="0">
                <a:solidFill>
                  <a:schemeClr val="dk1"/>
                </a:solidFill>
              </a:rPr>
              <a:t>, R. (2007). “Cryptology in a Liberal Arts Setting.” </a:t>
            </a:r>
            <a:r>
              <a:rPr lang="en-US" sz="1000" i="1" dirty="0">
                <a:solidFill>
                  <a:schemeClr val="dk1"/>
                </a:solidFill>
              </a:rPr>
              <a:t>Mathematics and Computer Education</a:t>
            </a:r>
            <a:r>
              <a:rPr lang="en-US" sz="1000" dirty="0">
                <a:solidFill>
                  <a:schemeClr val="dk1"/>
                </a:solidFill>
              </a:rPr>
              <a:t>, 41(3), 211-218.</a:t>
            </a:r>
          </a:p>
          <a:p>
            <a:pPr marL="0" lvl="0" indent="0" rtl="0">
              <a:lnSpc>
                <a:spcPct val="115000"/>
              </a:lnSpc>
              <a:spcBef>
                <a:spcPts val="0"/>
              </a:spcBef>
              <a:buNone/>
            </a:pPr>
            <a:endParaRPr sz="1000" dirty="0">
              <a:solidFill>
                <a:schemeClr val="dk1"/>
              </a:solidFill>
            </a:endParaRPr>
          </a:p>
          <a:p>
            <a:pPr marL="0" lvl="0" indent="0" rtl="0">
              <a:lnSpc>
                <a:spcPct val="115000"/>
              </a:lnSpc>
              <a:spcBef>
                <a:spcPts val="0"/>
              </a:spcBef>
              <a:buNone/>
            </a:pPr>
            <a:r>
              <a:rPr lang="en-US" sz="1000" dirty="0" err="1">
                <a:solidFill>
                  <a:schemeClr val="dk1"/>
                </a:solidFill>
              </a:rPr>
              <a:t>Schembari</a:t>
            </a:r>
            <a:r>
              <a:rPr lang="en-US" sz="1000" dirty="0">
                <a:solidFill>
                  <a:schemeClr val="dk1"/>
                </a:solidFill>
              </a:rPr>
              <a:t>, P. (2007). “’Hands-On Crypto’: Experiential Learning in Cryptography.” </a:t>
            </a:r>
            <a:r>
              <a:rPr lang="en-US" sz="1000" i="1" dirty="0">
                <a:solidFill>
                  <a:schemeClr val="dk1"/>
                </a:solidFill>
              </a:rPr>
              <a:t>Proceedings of the 11</a:t>
            </a:r>
            <a:r>
              <a:rPr lang="en-US" sz="1000" i="1" baseline="30000" dirty="0">
                <a:solidFill>
                  <a:schemeClr val="dk1"/>
                </a:solidFill>
              </a:rPr>
              <a:t>th</a:t>
            </a:r>
            <a:r>
              <a:rPr lang="en-US" sz="1000" i="1" dirty="0">
                <a:solidFill>
                  <a:schemeClr val="dk1"/>
                </a:solidFill>
              </a:rPr>
              <a:t> Colloquium for Information Systems Security Education: June 4-7, 2007</a:t>
            </a:r>
            <a:r>
              <a:rPr lang="en-US" sz="1000" dirty="0">
                <a:solidFill>
                  <a:schemeClr val="dk1"/>
                </a:solidFill>
              </a:rPr>
              <a:t>, Boston University, Boston, MA, 7-13.</a:t>
            </a:r>
          </a:p>
          <a:p>
            <a:pPr marL="0" lvl="0" indent="0" rtl="0">
              <a:lnSpc>
                <a:spcPct val="115000"/>
              </a:lnSpc>
              <a:spcBef>
                <a:spcPts val="0"/>
              </a:spcBef>
              <a:buNone/>
            </a:pPr>
            <a:endParaRPr sz="1000" dirty="0">
              <a:solidFill>
                <a:schemeClr val="dk1"/>
              </a:solidFill>
            </a:endParaRPr>
          </a:p>
          <a:p>
            <a:pPr marL="0" lvl="0" indent="0" rtl="0">
              <a:lnSpc>
                <a:spcPct val="115000"/>
              </a:lnSpc>
              <a:spcBef>
                <a:spcPts val="0"/>
              </a:spcBef>
              <a:buNone/>
            </a:pPr>
            <a:r>
              <a:rPr lang="en-US" sz="1000" dirty="0" err="1">
                <a:solidFill>
                  <a:schemeClr val="dk1"/>
                </a:solidFill>
              </a:rPr>
              <a:t>Sikha</a:t>
            </a:r>
            <a:r>
              <a:rPr lang="en-US" sz="1000" dirty="0">
                <a:solidFill>
                  <a:schemeClr val="dk1"/>
                </a:solidFill>
              </a:rPr>
              <a:t>, O., </a:t>
            </a:r>
            <a:r>
              <a:rPr lang="en-US" sz="1000" dirty="0" err="1">
                <a:solidFill>
                  <a:schemeClr val="dk1"/>
                </a:solidFill>
              </a:rPr>
              <a:t>Kuchithra</a:t>
            </a:r>
            <a:r>
              <a:rPr lang="en-US" sz="1000" dirty="0">
                <a:solidFill>
                  <a:schemeClr val="dk1"/>
                </a:solidFill>
              </a:rPr>
              <a:t>, M., </a:t>
            </a:r>
            <a:r>
              <a:rPr lang="en-US" sz="1000" dirty="0" err="1">
                <a:solidFill>
                  <a:schemeClr val="dk1"/>
                </a:solidFill>
              </a:rPr>
              <a:t>Prabha</a:t>
            </a:r>
            <a:r>
              <a:rPr lang="en-US" sz="1000" dirty="0">
                <a:solidFill>
                  <a:schemeClr val="dk1"/>
                </a:solidFill>
              </a:rPr>
              <a:t>, P., </a:t>
            </a:r>
            <a:r>
              <a:rPr lang="en-US" sz="1000" dirty="0" err="1">
                <a:solidFill>
                  <a:schemeClr val="dk1"/>
                </a:solidFill>
              </a:rPr>
              <a:t>Soman</a:t>
            </a:r>
            <a:r>
              <a:rPr lang="en-US" sz="1000" dirty="0">
                <a:solidFill>
                  <a:schemeClr val="dk1"/>
                </a:solidFill>
              </a:rPr>
              <a:t>, K.P. (2014). “An Interactive Visualization Tool for the Interpretation of Mathematical Concepts behind Public Key Cryptography.” </a:t>
            </a:r>
            <a:r>
              <a:rPr lang="en-US" sz="1000" i="1" dirty="0">
                <a:solidFill>
                  <a:schemeClr val="dk1"/>
                </a:solidFill>
              </a:rPr>
              <a:t>International Journal of Computer Applications</a:t>
            </a:r>
            <a:r>
              <a:rPr lang="en-US" sz="1000" dirty="0">
                <a:solidFill>
                  <a:schemeClr val="dk1"/>
                </a:solidFill>
              </a:rPr>
              <a:t>, 90(5), 36-39.</a:t>
            </a:r>
          </a:p>
          <a:p>
            <a:pPr marL="0" lvl="0" indent="0" rtl="0">
              <a:lnSpc>
                <a:spcPct val="115000"/>
              </a:lnSpc>
              <a:spcBef>
                <a:spcPts val="0"/>
              </a:spcBef>
              <a:buNone/>
            </a:pPr>
            <a:endParaRPr sz="1000" dirty="0">
              <a:solidFill>
                <a:schemeClr val="dk1"/>
              </a:solidFill>
            </a:endParaRPr>
          </a:p>
          <a:p>
            <a:pPr marL="0" lvl="0" indent="0" rtl="0">
              <a:lnSpc>
                <a:spcPct val="115000"/>
              </a:lnSpc>
              <a:spcBef>
                <a:spcPts val="0"/>
              </a:spcBef>
              <a:buNone/>
            </a:pPr>
            <a:r>
              <a:rPr lang="en-US" sz="1000" dirty="0">
                <a:solidFill>
                  <a:schemeClr val="dk1"/>
                </a:solidFill>
              </a:rPr>
              <a:t>Singh, S. (1999). </a:t>
            </a:r>
            <a:r>
              <a:rPr lang="en-US" sz="1000" i="1" dirty="0">
                <a:solidFill>
                  <a:schemeClr val="dk1"/>
                </a:solidFill>
              </a:rPr>
              <a:t>The Code Book: The Science of Secrecy from Ancient Egypt to Quantum Cryptography</a:t>
            </a:r>
            <a:r>
              <a:rPr lang="en-US" sz="1000" dirty="0">
                <a:solidFill>
                  <a:schemeClr val="dk1"/>
                </a:solidFill>
              </a:rPr>
              <a:t>. Doubleday, New York, NY.</a:t>
            </a:r>
          </a:p>
          <a:p>
            <a:pPr marL="0" lvl="0" indent="0" rtl="0">
              <a:lnSpc>
                <a:spcPct val="115000"/>
              </a:lnSpc>
              <a:spcBef>
                <a:spcPts val="0"/>
              </a:spcBef>
              <a:buNone/>
            </a:pPr>
            <a:endParaRPr sz="1000" dirty="0">
              <a:solidFill>
                <a:schemeClr val="dk1"/>
              </a:solidFill>
            </a:endParaRPr>
          </a:p>
          <a:p>
            <a:pPr marL="0" lvl="0" indent="0" rtl="0">
              <a:lnSpc>
                <a:spcPct val="115000"/>
              </a:lnSpc>
              <a:spcBef>
                <a:spcPts val="0"/>
              </a:spcBef>
              <a:buNone/>
            </a:pPr>
            <a:r>
              <a:rPr lang="en-US" sz="1000" dirty="0" err="1">
                <a:solidFill>
                  <a:schemeClr val="dk1"/>
                </a:solidFill>
              </a:rPr>
              <a:t>Trigui</a:t>
            </a:r>
            <a:r>
              <a:rPr lang="en-US" sz="1000" dirty="0">
                <a:solidFill>
                  <a:schemeClr val="dk1"/>
                </a:solidFill>
              </a:rPr>
              <a:t>, M., </a:t>
            </a:r>
            <a:r>
              <a:rPr lang="en-US" sz="1000" dirty="0" err="1">
                <a:solidFill>
                  <a:schemeClr val="dk1"/>
                </a:solidFill>
              </a:rPr>
              <a:t>Daniyal</a:t>
            </a:r>
            <a:r>
              <a:rPr lang="en-US" sz="1000" dirty="0">
                <a:solidFill>
                  <a:schemeClr val="dk1"/>
                </a:solidFill>
              </a:rPr>
              <a:t>, A. (2012). “Learning the Related Mathematics to Cryptography by Interactive Way.” </a:t>
            </a:r>
            <a:r>
              <a:rPr lang="en-US" sz="1000" i="1" dirty="0">
                <a:solidFill>
                  <a:schemeClr val="dk1"/>
                </a:solidFill>
              </a:rPr>
              <a:t>International Journal of Modern Education and Computer Science</a:t>
            </a:r>
            <a:r>
              <a:rPr lang="en-US" sz="1000" dirty="0">
                <a:solidFill>
                  <a:schemeClr val="dk1"/>
                </a:solidFill>
              </a:rPr>
              <a:t>, 2, 8-14.</a:t>
            </a:r>
          </a:p>
          <a:p>
            <a:pPr marL="0" lvl="0" indent="0" rtl="0">
              <a:lnSpc>
                <a:spcPct val="115000"/>
              </a:lnSpc>
              <a:spcBef>
                <a:spcPts val="0"/>
              </a:spcBef>
              <a:buNone/>
            </a:pPr>
            <a:endParaRPr sz="1000" b="1" dirty="0">
              <a:solidFill>
                <a:schemeClr val="dk1"/>
              </a:solidFill>
            </a:endParaRPr>
          </a:p>
          <a:p>
            <a:pPr marL="0" lvl="0" indent="0" rtl="0">
              <a:lnSpc>
                <a:spcPct val="115000"/>
              </a:lnSpc>
              <a:spcBef>
                <a:spcPts val="0"/>
              </a:spcBef>
              <a:buNone/>
            </a:pPr>
            <a:r>
              <a:rPr lang="en-US" sz="1000" dirty="0">
                <a:solidFill>
                  <a:schemeClr val="dk1"/>
                </a:solidFill>
              </a:rPr>
              <a:t>Wood, C., </a:t>
            </a:r>
            <a:r>
              <a:rPr lang="en-US" sz="1000" dirty="0" err="1">
                <a:solidFill>
                  <a:schemeClr val="dk1"/>
                </a:solidFill>
              </a:rPr>
              <a:t>Kaszubowski</a:t>
            </a:r>
            <a:r>
              <a:rPr lang="en-US" sz="1000" dirty="0">
                <a:solidFill>
                  <a:schemeClr val="dk1"/>
                </a:solidFill>
              </a:rPr>
              <a:t>, Y. (2008). "The Career Development Needs of Rural Elementary School Students." </a:t>
            </a:r>
            <a:r>
              <a:rPr lang="en-US" sz="1000" i="1" dirty="0">
                <a:solidFill>
                  <a:schemeClr val="dk1"/>
                </a:solidFill>
              </a:rPr>
              <a:t>The Elementary School Journal, </a:t>
            </a:r>
            <a:r>
              <a:rPr lang="en-US" sz="1000" dirty="0">
                <a:solidFill>
                  <a:schemeClr val="dk1"/>
                </a:solidFill>
              </a:rPr>
              <a:t>108(5), 431-444.</a:t>
            </a:r>
          </a:p>
          <a:p>
            <a:pPr marL="0" lvl="0" indent="0" rtl="0">
              <a:lnSpc>
                <a:spcPct val="115000"/>
              </a:lnSpc>
              <a:spcBef>
                <a:spcPts val="0"/>
              </a:spcBef>
              <a:buNone/>
            </a:pPr>
            <a:endParaRPr sz="1000" b="1" dirty="0">
              <a:solidFill>
                <a:schemeClr val="dk1"/>
              </a:solidFill>
            </a:endParaRPr>
          </a:p>
          <a:p>
            <a:pPr marL="0" lvl="0" indent="0" rtl="0">
              <a:lnSpc>
                <a:spcPct val="115000"/>
              </a:lnSpc>
              <a:spcBef>
                <a:spcPts val="0"/>
              </a:spcBef>
              <a:buNone/>
            </a:pPr>
            <a:r>
              <a:rPr lang="en-US" sz="1000" dirty="0">
                <a:solidFill>
                  <a:schemeClr val="dk1"/>
                </a:solidFill>
              </a:rPr>
              <a:t>Yan, L. (2007). “Teaching Cryptography Activity in Taiwan’s High Schools.” </a:t>
            </a:r>
            <a:r>
              <a:rPr lang="en-US" sz="1000" i="1" dirty="0">
                <a:solidFill>
                  <a:schemeClr val="dk1"/>
                </a:solidFill>
              </a:rPr>
              <a:t>Supporting Learning Flow through Integrative Technologies</a:t>
            </a:r>
            <a:r>
              <a:rPr lang="en-US" sz="1000" dirty="0">
                <a:solidFill>
                  <a:schemeClr val="dk1"/>
                </a:solidFill>
              </a:rPr>
              <a:t>, IOS Press, 553-560.</a:t>
            </a:r>
          </a:p>
          <a:p>
            <a:pPr marL="0" lvl="0" indent="0" rtl="0">
              <a:lnSpc>
                <a:spcPct val="115000"/>
              </a:lnSpc>
              <a:spcBef>
                <a:spcPts val="0"/>
              </a:spcBef>
              <a:buNone/>
            </a:pPr>
            <a:endParaRPr sz="1000" dirty="0">
              <a:solidFill>
                <a:schemeClr val="dk1"/>
              </a:solidFill>
            </a:endParaRPr>
          </a:p>
          <a:p>
            <a:pPr marL="0" lvl="0" indent="0" rtl="0">
              <a:lnSpc>
                <a:spcPct val="115000"/>
              </a:lnSpc>
              <a:spcBef>
                <a:spcPts val="0"/>
              </a:spcBef>
              <a:buNone/>
            </a:pPr>
            <a:r>
              <a:rPr lang="en-US" sz="1000" dirty="0">
                <a:solidFill>
                  <a:schemeClr val="dk1"/>
                </a:solidFill>
              </a:rPr>
              <a:t>Yang, L., </a:t>
            </a:r>
            <a:r>
              <a:rPr lang="en-US" sz="1000" dirty="0" err="1">
                <a:solidFill>
                  <a:schemeClr val="dk1"/>
                </a:solidFill>
              </a:rPr>
              <a:t>Kizza</a:t>
            </a:r>
            <a:r>
              <a:rPr lang="en-US" sz="1000" dirty="0">
                <a:solidFill>
                  <a:schemeClr val="dk1"/>
                </a:solidFill>
              </a:rPr>
              <a:t>, J., Wang, A., Chen, C.H. (2011). “Develop Case Studies to Teach Cryptography in a Collaborative Environment.” </a:t>
            </a:r>
            <a:r>
              <a:rPr lang="en-US" sz="1000" i="1" dirty="0">
                <a:solidFill>
                  <a:schemeClr val="dk1"/>
                </a:solidFill>
              </a:rPr>
              <a:t>Proceedings of the 2011 International Conference on Frontiers in Education Computer Science &amp; Computer Engineering</a:t>
            </a:r>
            <a:r>
              <a:rPr lang="en-US" sz="1000" dirty="0">
                <a:solidFill>
                  <a:schemeClr val="dk1"/>
                </a:solidFill>
              </a:rPr>
              <a:t>, 2011 International Conference on Frontiers in Education Computer Science &amp; Computer Engineering: July 18-21, 2011, Las Vegas, NV, 542-544.</a:t>
            </a:r>
          </a:p>
          <a:p>
            <a:pPr lvl="0" rtl="0">
              <a:spcBef>
                <a:spcPts val="0"/>
              </a:spcBef>
              <a:buNone/>
            </a:pPr>
            <a:endParaRPr dirty="0">
              <a:solidFill>
                <a:schemeClr val="dk1"/>
              </a:solidFill>
            </a:endParaRPr>
          </a:p>
          <a:p>
            <a:pPr marL="0" lvl="0" indent="0" rtl="0">
              <a:lnSpc>
                <a:spcPct val="115000"/>
              </a:lnSpc>
              <a:spcBef>
                <a:spcPts val="0"/>
              </a:spcBef>
              <a:buNone/>
            </a:pPr>
            <a:endParaRPr sz="1100" dirty="0">
              <a:solidFill>
                <a:schemeClr val="dk1"/>
              </a:solidFill>
            </a:endParaRPr>
          </a:p>
          <a:p>
            <a:pPr marL="0" lvl="0" indent="0" rtl="0">
              <a:lnSpc>
                <a:spcPct val="115000"/>
              </a:lnSpc>
              <a:spcBef>
                <a:spcPts val="0"/>
              </a:spcBef>
              <a:buNone/>
            </a:pPr>
            <a:endParaRPr sz="1100" dirty="0">
              <a:solidFill>
                <a:schemeClr val="dk1"/>
              </a:solidFill>
            </a:endParaRPr>
          </a:p>
          <a:p>
            <a:pPr lvl="0" rtl="0">
              <a:spcBef>
                <a:spcPts val="0"/>
              </a:spcBef>
              <a:buNone/>
            </a:pPr>
            <a:endParaRPr dirty="0"/>
          </a:p>
        </p:txBody>
      </p:sp>
      <p:sp>
        <p:nvSpPr>
          <p:cNvPr id="366" name="Shape 366"/>
          <p:cNvSpPr txBox="1">
            <a:spLocks noGrp="1"/>
          </p:cNvSpPr>
          <p:nvPr>
            <p:ph type="sldNum" idx="12"/>
          </p:nvPr>
        </p:nvSpPr>
        <p:spPr>
          <a:xfrm>
            <a:off x="7239000" y="6245225"/>
            <a:ext cx="1447800" cy="476100"/>
          </a:xfrm>
          <a:prstGeom prst="rect">
            <a:avLst/>
          </a:prstGeom>
        </p:spPr>
        <p:txBody>
          <a:bodyPr lIns="91425" tIns="45700" rIns="91425" bIns="45700" anchor="t" anchorCtr="0">
            <a:noAutofit/>
          </a:bodyPr>
          <a:lstStyle/>
          <a:p>
            <a:pPr lvl="0" rtl="0">
              <a:spcBef>
                <a:spcPts val="0"/>
              </a:spcBef>
              <a:buClr>
                <a:schemeClr val="dk1"/>
              </a:buClr>
              <a:buSzPct val="25000"/>
              <a:buFont typeface="Arial"/>
              <a:buNone/>
            </a:pPr>
            <a:fld id="{00000000-1234-1234-1234-123412341234}" type="slidenum">
              <a:rPr lang="en-US"/>
              <a:t>29</a:t>
            </a:fld>
            <a:endParaRPr lang="en-US"/>
          </a:p>
        </p:txBody>
      </p: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p:nvPr/>
        </p:nvSpPr>
        <p:spPr>
          <a:xfrm>
            <a:off x="1299825" y="1813025"/>
            <a:ext cx="7609200" cy="4840499"/>
          </a:xfrm>
          <a:prstGeom prst="rect">
            <a:avLst/>
          </a:prstGeom>
          <a:noFill/>
          <a:ln>
            <a:noFill/>
          </a:ln>
        </p:spPr>
        <p:txBody>
          <a:bodyPr lIns="91425" tIns="91425" rIns="91425" bIns="91425" anchor="t" anchorCtr="0">
            <a:noAutofit/>
          </a:bodyPr>
          <a:lstStyle/>
          <a:p>
            <a:pPr marL="457200" lvl="0" indent="-419100" rtl="0">
              <a:spcBef>
                <a:spcPts val="600"/>
              </a:spcBef>
              <a:buClr>
                <a:srgbClr val="000000"/>
              </a:buClr>
              <a:buSzPct val="100000"/>
              <a:buFont typeface="Arial"/>
              <a:buChar char="●"/>
            </a:pPr>
            <a:r>
              <a:rPr lang="en-US" sz="3000">
                <a:solidFill>
                  <a:srgbClr val="000000"/>
                </a:solidFill>
              </a:rPr>
              <a:t>Criminal Activity</a:t>
            </a:r>
          </a:p>
          <a:p>
            <a:pPr marL="914400" lvl="1" indent="-381000" rtl="0">
              <a:spcBef>
                <a:spcPts val="480"/>
              </a:spcBef>
              <a:buClr>
                <a:srgbClr val="000000"/>
              </a:buClr>
              <a:buSzPct val="100000"/>
              <a:buFont typeface="Courier New"/>
              <a:buChar char="o"/>
            </a:pPr>
            <a:r>
              <a:rPr lang="en-US" sz="2400">
                <a:solidFill>
                  <a:srgbClr val="000000"/>
                </a:solidFill>
              </a:rPr>
              <a:t>Theft of financial resources/data</a:t>
            </a:r>
          </a:p>
          <a:p>
            <a:pPr marL="914400" lvl="1" indent="-381000" rtl="0">
              <a:spcBef>
                <a:spcPts val="480"/>
              </a:spcBef>
              <a:buClr>
                <a:srgbClr val="000000"/>
              </a:buClr>
              <a:buSzPct val="100000"/>
              <a:buFont typeface="Courier New"/>
              <a:buChar char="o"/>
            </a:pPr>
            <a:r>
              <a:rPr lang="en-US" sz="2400">
                <a:solidFill>
                  <a:srgbClr val="000000"/>
                </a:solidFill>
              </a:rPr>
              <a:t>Theft of intellectual property</a:t>
            </a:r>
          </a:p>
          <a:p>
            <a:pPr marL="914400" lvl="1" indent="-381000" rtl="0">
              <a:spcBef>
                <a:spcPts val="480"/>
              </a:spcBef>
              <a:buClr>
                <a:srgbClr val="000000"/>
              </a:buClr>
              <a:buSzPct val="100000"/>
              <a:buFont typeface="Courier New"/>
              <a:buChar char="o"/>
            </a:pPr>
            <a:r>
              <a:rPr lang="en-US" sz="2400">
                <a:solidFill>
                  <a:srgbClr val="000000"/>
                </a:solidFill>
              </a:rPr>
              <a:t>Identity Theft</a:t>
            </a:r>
          </a:p>
          <a:p>
            <a:pPr marL="914400" lvl="1" indent="-381000" rtl="0">
              <a:spcBef>
                <a:spcPts val="480"/>
              </a:spcBef>
              <a:buClr>
                <a:srgbClr val="000000"/>
              </a:buClr>
              <a:buSzPct val="100000"/>
              <a:buFont typeface="Courier New"/>
              <a:buChar char="o"/>
            </a:pPr>
            <a:r>
              <a:rPr lang="en-US" sz="2400">
                <a:solidFill>
                  <a:srgbClr val="000000"/>
                </a:solidFill>
              </a:rPr>
              <a:t>Domestic Threats</a:t>
            </a:r>
          </a:p>
        </p:txBody>
      </p:sp>
      <p:sp>
        <p:nvSpPr>
          <p:cNvPr id="104" name="Shape 104"/>
          <p:cNvSpPr txBox="1"/>
          <p:nvPr/>
        </p:nvSpPr>
        <p:spPr>
          <a:xfrm>
            <a:off x="8556791" y="6333134"/>
            <a:ext cx="548699" cy="524699"/>
          </a:xfrm>
          <a:prstGeom prst="rect">
            <a:avLst/>
          </a:prstGeom>
          <a:noFill/>
          <a:ln>
            <a:noFill/>
          </a:ln>
        </p:spPr>
        <p:txBody>
          <a:bodyPr lIns="91425" tIns="91425" rIns="91425" bIns="91425" anchor="ctr" anchorCtr="0">
            <a:noAutofit/>
          </a:bodyPr>
          <a:lstStyle/>
          <a:p>
            <a:pPr lvl="0" algn="r" rtl="0">
              <a:spcBef>
                <a:spcPts val="0"/>
              </a:spcBef>
              <a:buNone/>
            </a:pPr>
            <a:fld id="{00000000-1234-1234-1234-123412341234}" type="slidenum">
              <a:rPr lang="en-US" sz="1300">
                <a:solidFill>
                  <a:srgbClr val="000000"/>
                </a:solidFill>
              </a:rPr>
              <a:t>3</a:t>
            </a:fld>
            <a:endParaRPr lang="en-US" sz="1300">
              <a:solidFill>
                <a:srgbClr val="000000"/>
              </a:solidFill>
            </a:endParaRPr>
          </a:p>
        </p:txBody>
      </p:sp>
      <p:pic>
        <p:nvPicPr>
          <p:cNvPr id="105" name="Shape 105"/>
          <p:cNvPicPr preferRelativeResize="0"/>
          <p:nvPr/>
        </p:nvPicPr>
        <p:blipFill>
          <a:blip r:embed="rId3">
            <a:alphaModFix/>
          </a:blip>
          <a:stretch>
            <a:fillRect/>
          </a:stretch>
        </p:blipFill>
        <p:spPr>
          <a:xfrm>
            <a:off x="4908875" y="3376025"/>
            <a:ext cx="3523050" cy="2264824"/>
          </a:xfrm>
          <a:prstGeom prst="rect">
            <a:avLst/>
          </a:prstGeom>
          <a:noFill/>
          <a:ln>
            <a:noFill/>
          </a:ln>
        </p:spPr>
      </p:pic>
      <p:sp>
        <p:nvSpPr>
          <p:cNvPr id="106" name="Shape 106"/>
          <p:cNvSpPr txBox="1"/>
          <p:nvPr/>
        </p:nvSpPr>
        <p:spPr>
          <a:xfrm>
            <a:off x="2660350" y="5987550"/>
            <a:ext cx="6355499" cy="912599"/>
          </a:xfrm>
          <a:prstGeom prst="rect">
            <a:avLst/>
          </a:prstGeom>
          <a:noFill/>
          <a:ln>
            <a:noFill/>
          </a:ln>
        </p:spPr>
        <p:txBody>
          <a:bodyPr lIns="91425" tIns="91425" rIns="91425" bIns="91425" anchor="t" anchorCtr="0">
            <a:noAutofit/>
          </a:bodyPr>
          <a:lstStyle/>
          <a:p>
            <a:pPr>
              <a:spcBef>
                <a:spcPts val="0"/>
              </a:spcBef>
              <a:buNone/>
            </a:pPr>
            <a:r>
              <a:rPr lang="en-US"/>
              <a:t>Image: http://www.theexaminer.com/stories/news/%E2%80%98overwhelming%E2%80%99-task-fighting-id-theft-fraud</a:t>
            </a:r>
          </a:p>
        </p:txBody>
      </p:sp>
      <p:sp>
        <p:nvSpPr>
          <p:cNvPr id="107" name="Shape 107"/>
          <p:cNvSpPr txBox="1">
            <a:spLocks noGrp="1"/>
          </p:cNvSpPr>
          <p:nvPr>
            <p:ph type="sldNum" idx="12"/>
          </p:nvPr>
        </p:nvSpPr>
        <p:spPr>
          <a:xfrm>
            <a:off x="7239000" y="6245225"/>
            <a:ext cx="1447800" cy="476100"/>
          </a:xfrm>
          <a:prstGeom prst="rect">
            <a:avLst/>
          </a:prstGeom>
        </p:spPr>
        <p:txBody>
          <a:bodyPr lIns="91425" tIns="45700" rIns="91425" bIns="45700" anchor="t" anchorCtr="0">
            <a:noAutofit/>
          </a:bodyPr>
          <a:lstStyle/>
          <a:p>
            <a:pPr lvl="0">
              <a:spcBef>
                <a:spcPts val="0"/>
              </a:spcBef>
              <a:buClr>
                <a:schemeClr val="dk1"/>
              </a:buClr>
              <a:buSzPct val="25000"/>
              <a:buFont typeface="Arial"/>
              <a:buNone/>
            </a:pPr>
            <a:fld id="{00000000-1234-1234-1234-123412341234}" type="slidenum">
              <a:rPr lang="en-US"/>
              <a:t>3</a:t>
            </a:fld>
            <a:endParaRPr lang="en-US"/>
          </a:p>
        </p:txBody>
      </p:sp>
      <p:sp>
        <p:nvSpPr>
          <p:cNvPr id="108" name="Shape 108"/>
          <p:cNvSpPr txBox="1">
            <a:spLocks noGrp="1"/>
          </p:cNvSpPr>
          <p:nvPr>
            <p:ph type="title"/>
          </p:nvPr>
        </p:nvSpPr>
        <p:spPr>
          <a:xfrm>
            <a:off x="1362550" y="555275"/>
            <a:ext cx="8077199" cy="1143000"/>
          </a:xfrm>
          <a:prstGeom prst="rect">
            <a:avLst/>
          </a:prstGeom>
        </p:spPr>
        <p:txBody>
          <a:bodyPr lIns="91425" tIns="91425" rIns="91425" bIns="91425" anchor="ctr" anchorCtr="0">
            <a:noAutofit/>
          </a:bodyPr>
          <a:lstStyle/>
          <a:p>
            <a:pPr lvl="0" algn="l" rtl="0">
              <a:spcBef>
                <a:spcPts val="0"/>
              </a:spcBef>
              <a:buNone/>
            </a:pPr>
            <a:r>
              <a:rPr lang="en-US" sz="3600" b="1">
                <a:solidFill>
                  <a:schemeClr val="dk1"/>
                </a:solidFill>
              </a:rPr>
              <a:t>Why is cyber security important?</a:t>
            </a:r>
          </a:p>
          <a:p>
            <a:pPr lvl="0" rtl="0">
              <a:spcBef>
                <a:spcPts val="0"/>
              </a:spcBef>
              <a:buNone/>
            </a:pPr>
            <a:endParaRPr/>
          </a:p>
        </p:txBody>
      </p:sp>
    </p:spTree>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Shape 372"/>
          <p:cNvSpPr txBox="1">
            <a:spLocks noGrp="1"/>
          </p:cNvSpPr>
          <p:nvPr>
            <p:ph type="title"/>
          </p:nvPr>
        </p:nvSpPr>
        <p:spPr>
          <a:xfrm>
            <a:off x="914400" y="337475"/>
            <a:ext cx="8077199" cy="1143000"/>
          </a:xfrm>
          <a:prstGeom prst="rect">
            <a:avLst/>
          </a:prstGeom>
        </p:spPr>
        <p:txBody>
          <a:bodyPr lIns="91425" tIns="91425" rIns="91425" bIns="91425" anchor="ctr" anchorCtr="0">
            <a:noAutofit/>
          </a:bodyPr>
          <a:lstStyle/>
          <a:p>
            <a:pPr>
              <a:spcBef>
                <a:spcPts val="0"/>
              </a:spcBef>
              <a:buNone/>
            </a:pPr>
            <a:r>
              <a:rPr lang="en-US" sz="3600" b="1">
                <a:solidFill>
                  <a:schemeClr val="dk1"/>
                </a:solidFill>
              </a:rPr>
              <a:t>Credits</a:t>
            </a:r>
          </a:p>
        </p:txBody>
      </p:sp>
      <p:sp>
        <p:nvSpPr>
          <p:cNvPr id="373" name="Shape 373"/>
          <p:cNvSpPr txBox="1">
            <a:spLocks noGrp="1"/>
          </p:cNvSpPr>
          <p:nvPr>
            <p:ph type="body" idx="1"/>
          </p:nvPr>
        </p:nvSpPr>
        <p:spPr>
          <a:xfrm>
            <a:off x="914400" y="1201004"/>
            <a:ext cx="8077199" cy="4508244"/>
          </a:xfrm>
          <a:prstGeom prst="rect">
            <a:avLst/>
          </a:prstGeom>
        </p:spPr>
        <p:txBody>
          <a:bodyPr lIns="91425" tIns="91425" rIns="91425" bIns="91425" anchor="t" anchorCtr="0">
            <a:noAutofit/>
          </a:bodyPr>
          <a:lstStyle/>
          <a:p>
            <a:pPr algn="ctr" rtl="0">
              <a:spcBef>
                <a:spcPts val="0"/>
              </a:spcBef>
              <a:buNone/>
            </a:pPr>
            <a:r>
              <a:rPr lang="en-US" sz="2400" b="1" dirty="0"/>
              <a:t>Special thanks to:</a:t>
            </a:r>
          </a:p>
          <a:p>
            <a:pPr algn="ctr" rtl="0">
              <a:spcBef>
                <a:spcPts val="0"/>
              </a:spcBef>
              <a:buNone/>
            </a:pPr>
            <a:r>
              <a:rPr lang="en-US" sz="2400" b="1" dirty="0" smtClean="0"/>
              <a:t>Dr. John Franco</a:t>
            </a:r>
          </a:p>
          <a:p>
            <a:pPr algn="ctr" rtl="0">
              <a:spcBef>
                <a:spcPts val="0"/>
              </a:spcBef>
              <a:buNone/>
            </a:pPr>
            <a:r>
              <a:rPr lang="en-US" sz="2400" b="1" dirty="0" smtClean="0"/>
              <a:t>Amin Makani</a:t>
            </a:r>
          </a:p>
          <a:p>
            <a:pPr algn="ctr" rtl="0">
              <a:spcBef>
                <a:spcPts val="0"/>
              </a:spcBef>
              <a:buNone/>
            </a:pPr>
            <a:r>
              <a:rPr lang="en-US" sz="2400" b="1" dirty="0" smtClean="0"/>
              <a:t>Nick </a:t>
            </a:r>
            <a:r>
              <a:rPr lang="en-US" sz="2400" b="1" dirty="0" err="1" smtClean="0"/>
              <a:t>Maltbie</a:t>
            </a:r>
            <a:endParaRPr lang="en-US" sz="2400" b="1" dirty="0" smtClean="0"/>
          </a:p>
          <a:p>
            <a:pPr algn="ctr" rtl="0">
              <a:spcBef>
                <a:spcPts val="0"/>
              </a:spcBef>
              <a:buNone/>
            </a:pPr>
            <a:r>
              <a:rPr lang="en-US" sz="2400" b="1" dirty="0" smtClean="0"/>
              <a:t>Dr</a:t>
            </a:r>
            <a:r>
              <a:rPr lang="en-US" sz="2400" b="1" dirty="0"/>
              <a:t>. </a:t>
            </a:r>
            <a:r>
              <a:rPr lang="en-US" sz="2400" b="1" dirty="0" err="1"/>
              <a:t>Kukreti</a:t>
            </a:r>
            <a:endParaRPr lang="en-US" sz="2400" b="1" dirty="0"/>
          </a:p>
          <a:p>
            <a:pPr algn="ctr" rtl="0">
              <a:spcBef>
                <a:spcPts val="0"/>
              </a:spcBef>
              <a:buNone/>
            </a:pPr>
            <a:r>
              <a:rPr lang="en-US" sz="2400" b="1" dirty="0"/>
              <a:t>Debbie </a:t>
            </a:r>
            <a:r>
              <a:rPr lang="en-US" sz="2400" b="1" dirty="0" err="1"/>
              <a:t>Liberi</a:t>
            </a:r>
            <a:r>
              <a:rPr lang="en-US" sz="2400" b="1" dirty="0"/>
              <a:t> and David </a:t>
            </a:r>
            <a:r>
              <a:rPr lang="en-US" sz="2400" b="1" dirty="0" err="1"/>
              <a:t>Macmorine</a:t>
            </a:r>
            <a:endParaRPr lang="en-US" sz="2400" b="1" dirty="0"/>
          </a:p>
          <a:p>
            <a:pPr algn="ctr" rtl="0">
              <a:spcBef>
                <a:spcPts val="0"/>
              </a:spcBef>
              <a:buNone/>
            </a:pPr>
            <a:endParaRPr sz="1800" b="1" dirty="0"/>
          </a:p>
          <a:p>
            <a:pPr algn="ctr" rtl="0">
              <a:spcBef>
                <a:spcPts val="0"/>
              </a:spcBef>
              <a:buNone/>
            </a:pPr>
            <a:endParaRPr sz="1800" b="1" dirty="0"/>
          </a:p>
          <a:p>
            <a:pPr algn="ctr" rtl="0">
              <a:spcBef>
                <a:spcPts val="0"/>
              </a:spcBef>
              <a:buNone/>
            </a:pPr>
            <a:endParaRPr sz="1800" b="1" dirty="0"/>
          </a:p>
          <a:p>
            <a:pPr algn="ctr" rtl="0">
              <a:spcBef>
                <a:spcPts val="0"/>
              </a:spcBef>
              <a:buNone/>
            </a:pPr>
            <a:endParaRPr sz="1800" b="1" dirty="0"/>
          </a:p>
          <a:p>
            <a:pPr algn="ctr" rtl="0">
              <a:spcBef>
                <a:spcPts val="0"/>
              </a:spcBef>
              <a:buNone/>
            </a:pPr>
            <a:endParaRPr lang="en-US" sz="1800" b="1" dirty="0" smtClean="0"/>
          </a:p>
          <a:p>
            <a:pPr algn="ctr" rtl="0">
              <a:spcBef>
                <a:spcPts val="0"/>
              </a:spcBef>
              <a:buNone/>
            </a:pPr>
            <a:endParaRPr sz="1800" b="1" dirty="0"/>
          </a:p>
          <a:p>
            <a:pPr algn="ctr" rtl="0">
              <a:spcBef>
                <a:spcPts val="0"/>
              </a:spcBef>
              <a:buNone/>
            </a:pPr>
            <a:endParaRPr sz="1800" b="1" dirty="0">
              <a:solidFill>
                <a:schemeClr val="dk1"/>
              </a:solidFill>
            </a:endParaRPr>
          </a:p>
          <a:p>
            <a:pPr algn="ctr">
              <a:spcBef>
                <a:spcPts val="0"/>
              </a:spcBef>
              <a:buNone/>
            </a:pPr>
            <a:r>
              <a:rPr lang="en-US" sz="1800" b="1" dirty="0">
                <a:solidFill>
                  <a:schemeClr val="dk1"/>
                </a:solidFill>
              </a:rPr>
              <a:t>RET is funded by the National Science Foundation grant number: EEC-1404766</a:t>
            </a:r>
          </a:p>
        </p:txBody>
      </p:sp>
      <p:sp>
        <p:nvSpPr>
          <p:cNvPr id="374" name="Shape 374"/>
          <p:cNvSpPr txBox="1">
            <a:spLocks noGrp="1"/>
          </p:cNvSpPr>
          <p:nvPr>
            <p:ph type="sldNum" idx="12"/>
          </p:nvPr>
        </p:nvSpPr>
        <p:spPr>
          <a:xfrm>
            <a:off x="7239000" y="6245225"/>
            <a:ext cx="1447800" cy="476100"/>
          </a:xfrm>
          <a:prstGeom prst="rect">
            <a:avLst/>
          </a:prstGeom>
        </p:spPr>
        <p:txBody>
          <a:bodyPr lIns="91425" tIns="45700" rIns="91425" bIns="45700" anchor="t" anchorCtr="0">
            <a:noAutofit/>
          </a:bodyPr>
          <a:lstStyle/>
          <a:p>
            <a:pPr lvl="0">
              <a:spcBef>
                <a:spcPts val="0"/>
              </a:spcBef>
              <a:buClr>
                <a:schemeClr val="dk1"/>
              </a:buClr>
              <a:buSzPct val="25000"/>
              <a:buFont typeface="Arial"/>
              <a:buNone/>
            </a:pPr>
            <a:fld id="{00000000-1234-1234-1234-123412341234}" type="slidenum">
              <a:rPr lang="en-US"/>
              <a:t>30</a:t>
            </a:fld>
            <a:endParaRPr lang="en-US"/>
          </a:p>
        </p:txBody>
      </p:sp>
      <p:pic>
        <p:nvPicPr>
          <p:cNvPr id="375" name="Shape 375"/>
          <p:cNvPicPr preferRelativeResize="0"/>
          <p:nvPr/>
        </p:nvPicPr>
        <p:blipFill rotWithShape="1">
          <a:blip r:embed="rId3">
            <a:alphaModFix/>
          </a:blip>
          <a:srcRect/>
          <a:stretch/>
        </p:blipFill>
        <p:spPr>
          <a:xfrm>
            <a:off x="4094329" y="3603009"/>
            <a:ext cx="1723479" cy="168521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body" idx="1"/>
          </p:nvPr>
        </p:nvSpPr>
        <p:spPr>
          <a:xfrm>
            <a:off x="914400" y="1935161"/>
            <a:ext cx="8077199" cy="3551099"/>
          </a:xfrm>
          <a:prstGeom prst="rect">
            <a:avLst/>
          </a:prstGeom>
        </p:spPr>
        <p:txBody>
          <a:bodyPr lIns="91425" tIns="91425" rIns="91425" bIns="91425" anchor="t" anchorCtr="0">
            <a:noAutofit/>
          </a:bodyPr>
          <a:lstStyle/>
          <a:p>
            <a:pPr marL="457200" lvl="0" indent="-419100" rtl="0">
              <a:spcBef>
                <a:spcPts val="600"/>
              </a:spcBef>
              <a:buClr>
                <a:schemeClr val="dk1"/>
              </a:buClr>
              <a:buSzPct val="100000"/>
              <a:buFont typeface="Arial"/>
              <a:buChar char="●"/>
            </a:pPr>
            <a:r>
              <a:rPr lang="en-US" sz="3000">
                <a:solidFill>
                  <a:schemeClr val="dk1"/>
                </a:solidFill>
              </a:rPr>
              <a:t>Security Breaches</a:t>
            </a:r>
          </a:p>
          <a:p>
            <a:pPr marL="914400" lvl="1" indent="-381000" rtl="0">
              <a:spcBef>
                <a:spcPts val="480"/>
              </a:spcBef>
              <a:buClr>
                <a:schemeClr val="dk1"/>
              </a:buClr>
              <a:buSzPct val="100000"/>
              <a:buFont typeface="Courier New"/>
              <a:buChar char="o"/>
            </a:pPr>
            <a:r>
              <a:rPr lang="en-US" sz="2400">
                <a:solidFill>
                  <a:schemeClr val="dk1"/>
                </a:solidFill>
              </a:rPr>
              <a:t>Anthem</a:t>
            </a:r>
          </a:p>
          <a:p>
            <a:pPr marL="914400" lvl="1" indent="-381000" rtl="0">
              <a:spcBef>
                <a:spcPts val="480"/>
              </a:spcBef>
              <a:buClr>
                <a:schemeClr val="dk1"/>
              </a:buClr>
              <a:buSzPct val="100000"/>
              <a:buFont typeface="Courier New"/>
              <a:buChar char="o"/>
            </a:pPr>
            <a:r>
              <a:rPr lang="en-US" sz="2400">
                <a:solidFill>
                  <a:schemeClr val="dk1"/>
                </a:solidFill>
              </a:rPr>
              <a:t>Target</a:t>
            </a:r>
          </a:p>
          <a:p>
            <a:pPr marL="914400" lvl="1" indent="-381000">
              <a:spcBef>
                <a:spcPts val="480"/>
              </a:spcBef>
              <a:buClr>
                <a:schemeClr val="dk1"/>
              </a:buClr>
              <a:buSzPct val="100000"/>
              <a:buFont typeface="Courier New"/>
              <a:buChar char="o"/>
            </a:pPr>
            <a:r>
              <a:rPr lang="en-US" sz="2400">
                <a:solidFill>
                  <a:schemeClr val="dk1"/>
                </a:solidFill>
              </a:rPr>
              <a:t>Samsung</a:t>
            </a:r>
          </a:p>
        </p:txBody>
      </p:sp>
      <p:pic>
        <p:nvPicPr>
          <p:cNvPr id="115" name="Shape 115"/>
          <p:cNvPicPr preferRelativeResize="0"/>
          <p:nvPr/>
        </p:nvPicPr>
        <p:blipFill>
          <a:blip r:embed="rId3">
            <a:alphaModFix/>
          </a:blip>
          <a:stretch>
            <a:fillRect/>
          </a:stretch>
        </p:blipFill>
        <p:spPr>
          <a:xfrm>
            <a:off x="914397" y="4250850"/>
            <a:ext cx="4902150" cy="936849"/>
          </a:xfrm>
          <a:prstGeom prst="rect">
            <a:avLst/>
          </a:prstGeom>
          <a:noFill/>
          <a:ln>
            <a:noFill/>
          </a:ln>
        </p:spPr>
      </p:pic>
      <p:pic>
        <p:nvPicPr>
          <p:cNvPr id="116" name="Shape 116"/>
          <p:cNvPicPr preferRelativeResize="0"/>
          <p:nvPr/>
        </p:nvPicPr>
        <p:blipFill>
          <a:blip r:embed="rId4">
            <a:alphaModFix/>
          </a:blip>
          <a:stretch>
            <a:fillRect/>
          </a:stretch>
        </p:blipFill>
        <p:spPr>
          <a:xfrm>
            <a:off x="5648925" y="1931025"/>
            <a:ext cx="1733024" cy="1733024"/>
          </a:xfrm>
          <a:prstGeom prst="rect">
            <a:avLst/>
          </a:prstGeom>
          <a:noFill/>
          <a:ln>
            <a:noFill/>
          </a:ln>
        </p:spPr>
      </p:pic>
      <p:pic>
        <p:nvPicPr>
          <p:cNvPr id="117" name="Shape 117"/>
          <p:cNvPicPr preferRelativeResize="0"/>
          <p:nvPr/>
        </p:nvPicPr>
        <p:blipFill>
          <a:blip r:embed="rId5">
            <a:alphaModFix/>
          </a:blip>
          <a:stretch>
            <a:fillRect/>
          </a:stretch>
        </p:blipFill>
        <p:spPr>
          <a:xfrm>
            <a:off x="6912450" y="4250850"/>
            <a:ext cx="1873924" cy="1873924"/>
          </a:xfrm>
          <a:prstGeom prst="rect">
            <a:avLst/>
          </a:prstGeom>
          <a:noFill/>
          <a:ln>
            <a:noFill/>
          </a:ln>
        </p:spPr>
      </p:pic>
      <p:sp>
        <p:nvSpPr>
          <p:cNvPr id="118" name="Shape 118"/>
          <p:cNvSpPr txBox="1"/>
          <p:nvPr/>
        </p:nvSpPr>
        <p:spPr>
          <a:xfrm>
            <a:off x="2924525" y="5780750"/>
            <a:ext cx="5951699" cy="820800"/>
          </a:xfrm>
          <a:prstGeom prst="rect">
            <a:avLst/>
          </a:prstGeom>
          <a:noFill/>
          <a:ln>
            <a:noFill/>
          </a:ln>
        </p:spPr>
        <p:txBody>
          <a:bodyPr lIns="91425" tIns="91425" rIns="91425" bIns="91425" anchor="t" anchorCtr="0">
            <a:noAutofit/>
          </a:bodyPr>
          <a:lstStyle/>
          <a:p>
            <a:pPr lvl="0" rtl="0">
              <a:spcBef>
                <a:spcPts val="600"/>
              </a:spcBef>
              <a:buClr>
                <a:schemeClr val="dk1"/>
              </a:buClr>
              <a:buSzPct val="78571"/>
              <a:buFont typeface="Arial"/>
              <a:buNone/>
            </a:pPr>
            <a:r>
              <a:rPr lang="en-US"/>
              <a:t>Images: </a:t>
            </a:r>
            <a:r>
              <a:rPr lang="en-US" sz="1100" u="sng">
                <a:solidFill>
                  <a:srgbClr val="1155CC"/>
                </a:solidFill>
                <a:hlinkClick r:id="rId6"/>
              </a:rPr>
              <a:t>http://antheminc.com/Companies/AnthemBlueCrossBlueShield/index.htm</a:t>
            </a:r>
          </a:p>
          <a:p>
            <a:pPr lvl="0" rtl="0">
              <a:spcBef>
                <a:spcPts val="600"/>
              </a:spcBef>
              <a:buNone/>
            </a:pPr>
            <a:r>
              <a:rPr lang="en-US" sz="1100" u="sng">
                <a:solidFill>
                  <a:srgbClr val="1155CC"/>
                </a:solidFill>
                <a:hlinkClick r:id="rId7"/>
              </a:rPr>
              <a:t>http://www.target.com/</a:t>
            </a:r>
          </a:p>
          <a:p>
            <a:pPr lvl="0" rtl="0">
              <a:spcBef>
                <a:spcPts val="600"/>
              </a:spcBef>
              <a:buClr>
                <a:schemeClr val="dk1"/>
              </a:buClr>
              <a:buSzPct val="100000"/>
              <a:buFont typeface="Arial"/>
              <a:buNone/>
            </a:pPr>
            <a:r>
              <a:rPr lang="en-US" sz="1100" u="sng">
                <a:solidFill>
                  <a:schemeClr val="hlink"/>
                </a:solidFill>
                <a:hlinkClick r:id="rId8"/>
              </a:rPr>
              <a:t>http://www.samsung.com/us/</a:t>
            </a:r>
            <a:r>
              <a:rPr lang="en-US" sz="1100"/>
              <a:t> </a:t>
            </a:r>
          </a:p>
        </p:txBody>
      </p:sp>
      <p:sp>
        <p:nvSpPr>
          <p:cNvPr id="119" name="Shape 119"/>
          <p:cNvSpPr txBox="1">
            <a:spLocks noGrp="1"/>
          </p:cNvSpPr>
          <p:nvPr>
            <p:ph type="sldNum" idx="12"/>
          </p:nvPr>
        </p:nvSpPr>
        <p:spPr>
          <a:xfrm>
            <a:off x="7239000" y="6245225"/>
            <a:ext cx="1447800" cy="476100"/>
          </a:xfrm>
          <a:prstGeom prst="rect">
            <a:avLst/>
          </a:prstGeom>
        </p:spPr>
        <p:txBody>
          <a:bodyPr lIns="91425" tIns="45700" rIns="91425" bIns="45700" anchor="t" anchorCtr="0">
            <a:noAutofit/>
          </a:bodyPr>
          <a:lstStyle/>
          <a:p>
            <a:pPr lvl="0">
              <a:spcBef>
                <a:spcPts val="0"/>
              </a:spcBef>
              <a:buClr>
                <a:schemeClr val="dk1"/>
              </a:buClr>
              <a:buSzPct val="25000"/>
              <a:buFont typeface="Arial"/>
              <a:buNone/>
            </a:pPr>
            <a:fld id="{00000000-1234-1234-1234-123412341234}" type="slidenum">
              <a:rPr lang="en-US"/>
              <a:t>4</a:t>
            </a:fld>
            <a:endParaRPr lang="en-US"/>
          </a:p>
        </p:txBody>
      </p:sp>
      <p:sp>
        <p:nvSpPr>
          <p:cNvPr id="120" name="Shape 120"/>
          <p:cNvSpPr txBox="1">
            <a:spLocks noGrp="1"/>
          </p:cNvSpPr>
          <p:nvPr>
            <p:ph type="title"/>
          </p:nvPr>
        </p:nvSpPr>
        <p:spPr>
          <a:xfrm>
            <a:off x="1362550" y="555275"/>
            <a:ext cx="8077199" cy="1143000"/>
          </a:xfrm>
          <a:prstGeom prst="rect">
            <a:avLst/>
          </a:prstGeom>
        </p:spPr>
        <p:txBody>
          <a:bodyPr lIns="91425" tIns="91425" rIns="91425" bIns="91425" anchor="ctr" anchorCtr="0">
            <a:noAutofit/>
          </a:bodyPr>
          <a:lstStyle/>
          <a:p>
            <a:pPr lvl="0" algn="l" rtl="0">
              <a:spcBef>
                <a:spcPts val="0"/>
              </a:spcBef>
              <a:buNone/>
            </a:pPr>
            <a:r>
              <a:rPr lang="en-US" sz="3600" b="1">
                <a:solidFill>
                  <a:schemeClr val="dk1"/>
                </a:solidFill>
              </a:rPr>
              <a:t>Why is cyber security important?</a:t>
            </a:r>
          </a:p>
          <a:p>
            <a:pPr lvl="0" rtl="0">
              <a:spcBef>
                <a:spcPts val="0"/>
              </a:spcBef>
              <a:buNone/>
            </a:pPr>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500"/>
                                        <p:tgtEl>
                                          <p:spTgt spid="1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6"/>
                                        </p:tgtEl>
                                        <p:attrNameLst>
                                          <p:attrName>style.visibility</p:attrName>
                                        </p:attrNameLst>
                                      </p:cBhvr>
                                      <p:to>
                                        <p:strVal val="visible"/>
                                      </p:to>
                                    </p:set>
                                    <p:animEffect transition="in" filter="fade">
                                      <p:cBhvr>
                                        <p:cTn id="11" dur="500"/>
                                        <p:tgtEl>
                                          <p:spTgt spid="1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7"/>
                                        </p:tgtEl>
                                        <p:attrNameLst>
                                          <p:attrName>style.visibility</p:attrName>
                                        </p:attrNameLst>
                                      </p:cBhvr>
                                      <p:to>
                                        <p:strVal val="visible"/>
                                      </p:to>
                                    </p:set>
                                    <p:animEffect transition="in" filter="fade">
                                      <p:cBhvr>
                                        <p:cTn id="15"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914400" y="0"/>
            <a:ext cx="8077199" cy="858599"/>
          </a:xfrm>
          <a:prstGeom prst="rect">
            <a:avLst/>
          </a:prstGeom>
        </p:spPr>
        <p:txBody>
          <a:bodyPr lIns="91425" tIns="91425" rIns="91425" bIns="91425" anchor="ctr" anchorCtr="0">
            <a:noAutofit/>
          </a:bodyPr>
          <a:lstStyle/>
          <a:p>
            <a:pPr>
              <a:spcBef>
                <a:spcPts val="0"/>
              </a:spcBef>
              <a:buNone/>
            </a:pPr>
            <a:r>
              <a:rPr lang="en-US" sz="3600"/>
              <a:t>Table of Contents</a:t>
            </a:r>
          </a:p>
        </p:txBody>
      </p:sp>
      <p:sp>
        <p:nvSpPr>
          <p:cNvPr id="127" name="Shape 127"/>
          <p:cNvSpPr txBox="1">
            <a:spLocks noGrp="1"/>
          </p:cNvSpPr>
          <p:nvPr>
            <p:ph type="sldNum" idx="12"/>
          </p:nvPr>
        </p:nvSpPr>
        <p:spPr>
          <a:xfrm>
            <a:off x="7239000" y="6245225"/>
            <a:ext cx="1447800" cy="476100"/>
          </a:xfrm>
          <a:prstGeom prst="rect">
            <a:avLst/>
          </a:prstGeom>
        </p:spPr>
        <p:txBody>
          <a:bodyPr lIns="91425" tIns="45700" rIns="91425" bIns="45700" anchor="t" anchorCtr="0">
            <a:noAutofit/>
          </a:bodyPr>
          <a:lstStyle/>
          <a:p>
            <a:pPr lvl="0">
              <a:spcBef>
                <a:spcPts val="0"/>
              </a:spcBef>
              <a:buClr>
                <a:schemeClr val="dk1"/>
              </a:buClr>
              <a:buSzPct val="25000"/>
              <a:buFont typeface="Arial"/>
              <a:buNone/>
            </a:pPr>
            <a:fld id="{00000000-1234-1234-1234-123412341234}" type="slidenum">
              <a:rPr lang="en-US"/>
              <a:t>5</a:t>
            </a:fld>
            <a:endParaRPr lang="en-US"/>
          </a:p>
        </p:txBody>
      </p:sp>
      <p:graphicFrame>
        <p:nvGraphicFramePr>
          <p:cNvPr id="128" name="Shape 128"/>
          <p:cNvGraphicFramePr/>
          <p:nvPr/>
        </p:nvGraphicFramePr>
        <p:xfrm>
          <a:off x="2463837" y="642050"/>
          <a:ext cx="5928175" cy="5596790"/>
        </p:xfrm>
        <a:graphic>
          <a:graphicData uri="http://schemas.openxmlformats.org/drawingml/2006/table">
            <a:tbl>
              <a:tblPr>
                <a:noFill/>
                <a:tableStyleId>{08A4734C-EE27-40F3-A6E8-E539CC729079}</a:tableStyleId>
              </a:tblPr>
              <a:tblGrid>
                <a:gridCol w="5033200"/>
                <a:gridCol w="894975"/>
              </a:tblGrid>
              <a:tr h="451600">
                <a:tc>
                  <a:txBody>
                    <a:bodyPr/>
                    <a:lstStyle/>
                    <a:p>
                      <a:pPr marL="342900" lvl="0" indent="-139700" rtl="0">
                        <a:spcBef>
                          <a:spcPts val="640"/>
                        </a:spcBef>
                        <a:buClr>
                          <a:schemeClr val="dk1"/>
                        </a:buClr>
                        <a:buSzPct val="68750"/>
                        <a:buFont typeface="Arial"/>
                        <a:buNone/>
                      </a:pPr>
                      <a:r>
                        <a:rPr lang="en-US" sz="1600" b="1">
                          <a:solidFill>
                            <a:schemeClr val="dk1"/>
                          </a:solidFill>
                        </a:rPr>
                        <a:t>Slide Topic</a:t>
                      </a:r>
                    </a:p>
                  </a:txBody>
                  <a:tcPr marL="91425" marR="91425" marT="91425" marB="91425"/>
                </a:tc>
                <a:tc>
                  <a:txBody>
                    <a:bodyPr/>
                    <a:lstStyle/>
                    <a:p>
                      <a:pPr>
                        <a:spcBef>
                          <a:spcPts val="0"/>
                        </a:spcBef>
                        <a:buNone/>
                      </a:pPr>
                      <a:r>
                        <a:rPr lang="en-US" sz="1600" b="1"/>
                        <a:t>Slide #</a:t>
                      </a:r>
                    </a:p>
                  </a:txBody>
                  <a:tcPr marL="91425" marR="91425" marT="91425" marB="91425"/>
                </a:tc>
              </a:tr>
              <a:tr h="451600">
                <a:tc>
                  <a:txBody>
                    <a:bodyPr/>
                    <a:lstStyle/>
                    <a:p>
                      <a:pPr marL="0" lvl="0" indent="0" rtl="0">
                        <a:spcBef>
                          <a:spcPts val="640"/>
                        </a:spcBef>
                        <a:buNone/>
                      </a:pPr>
                      <a:r>
                        <a:rPr lang="en-US" sz="1600">
                          <a:solidFill>
                            <a:schemeClr val="dk1"/>
                          </a:solidFill>
                        </a:rPr>
                        <a:t>Goals and Objectives</a:t>
                      </a:r>
                    </a:p>
                  </a:txBody>
                  <a:tcPr marL="91425" marR="91425" marT="91425" marB="91425"/>
                </a:tc>
                <a:tc>
                  <a:txBody>
                    <a:bodyPr/>
                    <a:lstStyle/>
                    <a:p>
                      <a:pPr>
                        <a:spcBef>
                          <a:spcPts val="0"/>
                        </a:spcBef>
                        <a:buNone/>
                      </a:pPr>
                      <a:r>
                        <a:rPr lang="en-US" sz="1600"/>
                        <a:t>6</a:t>
                      </a:r>
                    </a:p>
                  </a:txBody>
                  <a:tcPr marL="91425" marR="91425" marT="91425" marB="91425"/>
                </a:tc>
              </a:tr>
              <a:tr h="370625">
                <a:tc>
                  <a:txBody>
                    <a:bodyPr/>
                    <a:lstStyle/>
                    <a:p>
                      <a:pPr>
                        <a:spcBef>
                          <a:spcPts val="0"/>
                        </a:spcBef>
                        <a:buNone/>
                      </a:pPr>
                      <a:r>
                        <a:rPr lang="en-US" sz="1600">
                          <a:solidFill>
                            <a:schemeClr val="dk1"/>
                          </a:solidFill>
                        </a:rPr>
                        <a:t>Timeline</a:t>
                      </a:r>
                    </a:p>
                  </a:txBody>
                  <a:tcPr marL="91425" marR="91425" marT="91425" marB="91425"/>
                </a:tc>
                <a:tc>
                  <a:txBody>
                    <a:bodyPr/>
                    <a:lstStyle/>
                    <a:p>
                      <a:pPr>
                        <a:spcBef>
                          <a:spcPts val="0"/>
                        </a:spcBef>
                        <a:buNone/>
                      </a:pPr>
                      <a:r>
                        <a:rPr lang="en-US" sz="1600"/>
                        <a:t>7</a:t>
                      </a:r>
                    </a:p>
                  </a:txBody>
                  <a:tcPr marL="91425" marR="91425" marT="91425" marB="91425"/>
                </a:tc>
              </a:tr>
              <a:tr h="370625">
                <a:tc>
                  <a:txBody>
                    <a:bodyPr/>
                    <a:lstStyle/>
                    <a:p>
                      <a:pPr>
                        <a:spcBef>
                          <a:spcPts val="0"/>
                        </a:spcBef>
                        <a:buNone/>
                      </a:pPr>
                      <a:r>
                        <a:rPr lang="en-US" sz="1600">
                          <a:solidFill>
                            <a:schemeClr val="dk1"/>
                          </a:solidFill>
                        </a:rPr>
                        <a:t>Cryptographic Systems (Private Key, Symmetric)</a:t>
                      </a:r>
                    </a:p>
                  </a:txBody>
                  <a:tcPr marL="91425" marR="91425" marT="91425" marB="91425"/>
                </a:tc>
                <a:tc>
                  <a:txBody>
                    <a:bodyPr/>
                    <a:lstStyle/>
                    <a:p>
                      <a:pPr>
                        <a:spcBef>
                          <a:spcPts val="0"/>
                        </a:spcBef>
                        <a:buNone/>
                      </a:pPr>
                      <a:r>
                        <a:rPr lang="en-US" sz="1600"/>
                        <a:t>8-10</a:t>
                      </a:r>
                    </a:p>
                  </a:txBody>
                  <a:tcPr marL="91425" marR="91425" marT="91425" marB="91425"/>
                </a:tc>
              </a:tr>
              <a:tr h="370625">
                <a:tc>
                  <a:txBody>
                    <a:bodyPr/>
                    <a:lstStyle/>
                    <a:p>
                      <a:pPr>
                        <a:spcBef>
                          <a:spcPts val="0"/>
                        </a:spcBef>
                        <a:buNone/>
                      </a:pPr>
                      <a:r>
                        <a:rPr lang="en-US" sz="1600">
                          <a:solidFill>
                            <a:schemeClr val="dk1"/>
                          </a:solidFill>
                        </a:rPr>
                        <a:t>Cryptographic Systems (Public Key, Asymmetric)</a:t>
                      </a:r>
                    </a:p>
                  </a:txBody>
                  <a:tcPr marL="91425" marR="91425" marT="91425" marB="91425"/>
                </a:tc>
                <a:tc>
                  <a:txBody>
                    <a:bodyPr/>
                    <a:lstStyle/>
                    <a:p>
                      <a:pPr>
                        <a:spcBef>
                          <a:spcPts val="0"/>
                        </a:spcBef>
                        <a:buNone/>
                      </a:pPr>
                      <a:r>
                        <a:rPr lang="en-US" sz="1600"/>
                        <a:t>11-14</a:t>
                      </a:r>
                    </a:p>
                  </a:txBody>
                  <a:tcPr marL="91425" marR="91425" marT="91425" marB="91425"/>
                </a:tc>
              </a:tr>
              <a:tr h="370625">
                <a:tc>
                  <a:txBody>
                    <a:bodyPr/>
                    <a:lstStyle/>
                    <a:p>
                      <a:pPr rtl="0">
                        <a:spcBef>
                          <a:spcPts val="0"/>
                        </a:spcBef>
                        <a:buNone/>
                      </a:pPr>
                      <a:r>
                        <a:rPr lang="en-US" sz="1600">
                          <a:solidFill>
                            <a:schemeClr val="dk1"/>
                          </a:solidFill>
                        </a:rPr>
                        <a:t>Ethics</a:t>
                      </a:r>
                    </a:p>
                  </a:txBody>
                  <a:tcPr marL="91425" marR="91425" marT="91425" marB="91425"/>
                </a:tc>
                <a:tc>
                  <a:txBody>
                    <a:bodyPr/>
                    <a:lstStyle/>
                    <a:p>
                      <a:pPr rtl="0">
                        <a:spcBef>
                          <a:spcPts val="0"/>
                        </a:spcBef>
                        <a:buNone/>
                      </a:pPr>
                      <a:r>
                        <a:rPr lang="en-US" sz="1600"/>
                        <a:t>15</a:t>
                      </a:r>
                    </a:p>
                  </a:txBody>
                  <a:tcPr marL="91425" marR="91425" marT="91425" marB="91425"/>
                </a:tc>
              </a:tr>
              <a:tr h="370625">
                <a:tc>
                  <a:txBody>
                    <a:bodyPr/>
                    <a:lstStyle/>
                    <a:p>
                      <a:pPr rtl="0">
                        <a:spcBef>
                          <a:spcPts val="0"/>
                        </a:spcBef>
                        <a:buNone/>
                      </a:pPr>
                      <a:r>
                        <a:rPr lang="en-US" sz="1600">
                          <a:solidFill>
                            <a:schemeClr val="dk1"/>
                          </a:solidFill>
                        </a:rPr>
                        <a:t>Today’s Considerations</a:t>
                      </a:r>
                    </a:p>
                  </a:txBody>
                  <a:tcPr marL="91425" marR="91425" marT="91425" marB="91425"/>
                </a:tc>
                <a:tc>
                  <a:txBody>
                    <a:bodyPr/>
                    <a:lstStyle/>
                    <a:p>
                      <a:pPr rtl="0">
                        <a:spcBef>
                          <a:spcPts val="0"/>
                        </a:spcBef>
                        <a:buNone/>
                      </a:pPr>
                      <a:r>
                        <a:rPr lang="en-US" sz="1600"/>
                        <a:t>16</a:t>
                      </a:r>
                    </a:p>
                  </a:txBody>
                  <a:tcPr marL="91425" marR="91425" marT="91425" marB="91425"/>
                </a:tc>
              </a:tr>
              <a:tr h="370625">
                <a:tc>
                  <a:txBody>
                    <a:bodyPr/>
                    <a:lstStyle/>
                    <a:p>
                      <a:pPr rtl="0">
                        <a:spcBef>
                          <a:spcPts val="0"/>
                        </a:spcBef>
                        <a:buNone/>
                      </a:pPr>
                      <a:r>
                        <a:rPr lang="en-US" sz="1600">
                          <a:solidFill>
                            <a:schemeClr val="dk1"/>
                          </a:solidFill>
                        </a:rPr>
                        <a:t>Training</a:t>
                      </a:r>
                    </a:p>
                  </a:txBody>
                  <a:tcPr marL="91425" marR="91425" marT="91425" marB="91425"/>
                </a:tc>
                <a:tc>
                  <a:txBody>
                    <a:bodyPr/>
                    <a:lstStyle/>
                    <a:p>
                      <a:pPr rtl="0">
                        <a:spcBef>
                          <a:spcPts val="0"/>
                        </a:spcBef>
                        <a:buNone/>
                      </a:pPr>
                      <a:r>
                        <a:rPr lang="en-US" sz="1600"/>
                        <a:t>17-19</a:t>
                      </a:r>
                    </a:p>
                  </a:txBody>
                  <a:tcPr marL="91425" marR="91425" marT="91425" marB="91425"/>
                </a:tc>
              </a:tr>
              <a:tr h="370625">
                <a:tc>
                  <a:txBody>
                    <a:bodyPr/>
                    <a:lstStyle/>
                    <a:p>
                      <a:pPr rtl="0">
                        <a:spcBef>
                          <a:spcPts val="0"/>
                        </a:spcBef>
                        <a:buNone/>
                      </a:pPr>
                      <a:r>
                        <a:rPr lang="en-US" sz="1600">
                          <a:solidFill>
                            <a:schemeClr val="dk1"/>
                          </a:solidFill>
                        </a:rPr>
                        <a:t>Literature Review</a:t>
                      </a:r>
                    </a:p>
                  </a:txBody>
                  <a:tcPr marL="91425" marR="91425" marT="91425" marB="91425"/>
                </a:tc>
                <a:tc>
                  <a:txBody>
                    <a:bodyPr/>
                    <a:lstStyle/>
                    <a:p>
                      <a:pPr rtl="0">
                        <a:spcBef>
                          <a:spcPts val="0"/>
                        </a:spcBef>
                        <a:buNone/>
                      </a:pPr>
                      <a:r>
                        <a:rPr lang="en-US" sz="1600"/>
                        <a:t>20</a:t>
                      </a:r>
                    </a:p>
                  </a:txBody>
                  <a:tcPr marL="91425" marR="91425" marT="91425" marB="91425"/>
                </a:tc>
              </a:tr>
              <a:tr h="370625">
                <a:tc>
                  <a:txBody>
                    <a:bodyPr/>
                    <a:lstStyle/>
                    <a:p>
                      <a:pPr rtl="0">
                        <a:spcBef>
                          <a:spcPts val="0"/>
                        </a:spcBef>
                        <a:buNone/>
                      </a:pPr>
                      <a:r>
                        <a:rPr lang="en-US" sz="1600">
                          <a:solidFill>
                            <a:schemeClr val="dk1"/>
                          </a:solidFill>
                        </a:rPr>
                        <a:t>Amanda’s Unit </a:t>
                      </a:r>
                    </a:p>
                  </a:txBody>
                  <a:tcPr marL="91425" marR="91425" marT="91425" marB="91425"/>
                </a:tc>
                <a:tc>
                  <a:txBody>
                    <a:bodyPr/>
                    <a:lstStyle/>
                    <a:p>
                      <a:pPr rtl="0">
                        <a:spcBef>
                          <a:spcPts val="0"/>
                        </a:spcBef>
                        <a:buNone/>
                      </a:pPr>
                      <a:r>
                        <a:rPr lang="en-US" sz="1600"/>
                        <a:t>21-22</a:t>
                      </a:r>
                    </a:p>
                  </a:txBody>
                  <a:tcPr marL="91425" marR="91425" marT="91425" marB="91425"/>
                </a:tc>
              </a:tr>
              <a:tr h="370625">
                <a:tc>
                  <a:txBody>
                    <a:bodyPr/>
                    <a:lstStyle/>
                    <a:p>
                      <a:pPr rtl="0">
                        <a:spcBef>
                          <a:spcPts val="0"/>
                        </a:spcBef>
                        <a:buNone/>
                      </a:pPr>
                      <a:r>
                        <a:rPr lang="en-US" sz="1600">
                          <a:solidFill>
                            <a:schemeClr val="dk1"/>
                          </a:solidFill>
                        </a:rPr>
                        <a:t>Ben’s Unit</a:t>
                      </a:r>
                    </a:p>
                  </a:txBody>
                  <a:tcPr marL="91425" marR="91425" marT="91425" marB="91425"/>
                </a:tc>
                <a:tc>
                  <a:txBody>
                    <a:bodyPr/>
                    <a:lstStyle/>
                    <a:p>
                      <a:pPr rtl="0">
                        <a:spcBef>
                          <a:spcPts val="0"/>
                        </a:spcBef>
                        <a:buNone/>
                      </a:pPr>
                      <a:r>
                        <a:rPr lang="en-US" sz="1600"/>
                        <a:t>23-24</a:t>
                      </a:r>
                    </a:p>
                  </a:txBody>
                  <a:tcPr marL="91425" marR="91425" marT="91425" marB="91425"/>
                </a:tc>
              </a:tr>
              <a:tr h="370625">
                <a:tc>
                  <a:txBody>
                    <a:bodyPr/>
                    <a:lstStyle/>
                    <a:p>
                      <a:pPr rtl="0">
                        <a:spcBef>
                          <a:spcPts val="0"/>
                        </a:spcBef>
                        <a:buNone/>
                      </a:pPr>
                      <a:r>
                        <a:rPr lang="en-US" sz="1600">
                          <a:solidFill>
                            <a:schemeClr val="dk1"/>
                          </a:solidFill>
                        </a:rPr>
                        <a:t>References</a:t>
                      </a:r>
                    </a:p>
                  </a:txBody>
                  <a:tcPr marL="91425" marR="91425" marT="91425" marB="91425"/>
                </a:tc>
                <a:tc>
                  <a:txBody>
                    <a:bodyPr/>
                    <a:lstStyle/>
                    <a:p>
                      <a:pPr rtl="0">
                        <a:spcBef>
                          <a:spcPts val="0"/>
                        </a:spcBef>
                        <a:buNone/>
                      </a:pPr>
                      <a:r>
                        <a:rPr lang="en-US" sz="1600"/>
                        <a:t>25-26</a:t>
                      </a:r>
                    </a:p>
                  </a:txBody>
                  <a:tcPr marL="91425" marR="91425" marT="91425" marB="91425"/>
                </a:tc>
              </a:tr>
              <a:tr h="370625">
                <a:tc>
                  <a:txBody>
                    <a:bodyPr/>
                    <a:lstStyle/>
                    <a:p>
                      <a:pPr rtl="0">
                        <a:spcBef>
                          <a:spcPts val="0"/>
                        </a:spcBef>
                        <a:buNone/>
                      </a:pPr>
                      <a:r>
                        <a:rPr lang="en-US" sz="1600">
                          <a:solidFill>
                            <a:schemeClr val="dk1"/>
                          </a:solidFill>
                        </a:rPr>
                        <a:t>Credits</a:t>
                      </a:r>
                    </a:p>
                  </a:txBody>
                  <a:tcPr marL="91425" marR="91425" marT="91425" marB="91425"/>
                </a:tc>
                <a:tc>
                  <a:txBody>
                    <a:bodyPr/>
                    <a:lstStyle/>
                    <a:p>
                      <a:pPr rtl="0">
                        <a:spcBef>
                          <a:spcPts val="0"/>
                        </a:spcBef>
                        <a:buNone/>
                      </a:pPr>
                      <a:r>
                        <a:rPr lang="en-US" sz="1600"/>
                        <a:t>27</a:t>
                      </a:r>
                    </a:p>
                  </a:txBody>
                  <a:tcPr marL="91425" marR="91425" marT="91425" marB="91425"/>
                </a:tc>
              </a:tr>
            </a:tbl>
          </a:graphicData>
        </a:graphic>
      </p:graphicFrame>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914400" y="609600"/>
            <a:ext cx="8077199" cy="1143000"/>
          </a:xfrm>
          <a:prstGeom prst="rect">
            <a:avLst/>
          </a:prstGeom>
        </p:spPr>
        <p:txBody>
          <a:bodyPr lIns="91425" tIns="91425" rIns="91425" bIns="91425" anchor="ctr" anchorCtr="0">
            <a:noAutofit/>
          </a:bodyPr>
          <a:lstStyle/>
          <a:p>
            <a:pPr>
              <a:spcBef>
                <a:spcPts val="0"/>
              </a:spcBef>
              <a:buNone/>
            </a:pPr>
            <a:r>
              <a:rPr lang="en-US" sz="2400" b="1"/>
              <a:t>Goals and Objectives</a:t>
            </a:r>
          </a:p>
        </p:txBody>
      </p:sp>
      <p:sp>
        <p:nvSpPr>
          <p:cNvPr id="135" name="Shape 135"/>
          <p:cNvSpPr txBox="1">
            <a:spLocks noGrp="1"/>
          </p:cNvSpPr>
          <p:nvPr>
            <p:ph type="body" idx="1"/>
          </p:nvPr>
        </p:nvSpPr>
        <p:spPr>
          <a:xfrm>
            <a:off x="914400" y="1935161"/>
            <a:ext cx="8077199" cy="3551099"/>
          </a:xfrm>
          <a:prstGeom prst="rect">
            <a:avLst/>
          </a:prstGeom>
        </p:spPr>
        <p:txBody>
          <a:bodyPr lIns="91425" tIns="91425" rIns="91425" bIns="91425" anchor="t" anchorCtr="0">
            <a:noAutofit/>
          </a:bodyPr>
          <a:lstStyle/>
          <a:p>
            <a:pPr marL="0" lvl="0" indent="0" rtl="0">
              <a:spcBef>
                <a:spcPts val="600"/>
              </a:spcBef>
              <a:buClr>
                <a:schemeClr val="dk1"/>
              </a:buClr>
              <a:buSzPct val="55000"/>
              <a:buFont typeface="Arial"/>
              <a:buNone/>
            </a:pPr>
            <a:r>
              <a:rPr lang="en-US" sz="2000">
                <a:solidFill>
                  <a:schemeClr val="dk1"/>
                </a:solidFill>
              </a:rPr>
              <a:t>Goal: </a:t>
            </a:r>
          </a:p>
          <a:p>
            <a:pPr marL="457200" lvl="0" indent="0" rtl="0">
              <a:spcBef>
                <a:spcPts val="600"/>
              </a:spcBef>
              <a:buClr>
                <a:schemeClr val="dk1"/>
              </a:buClr>
              <a:buSzPct val="55000"/>
              <a:buFont typeface="Arial"/>
              <a:buNone/>
            </a:pPr>
            <a:r>
              <a:rPr lang="en-US" sz="2000">
                <a:solidFill>
                  <a:schemeClr val="dk1"/>
                </a:solidFill>
              </a:rPr>
              <a:t>Develop best practices (methodologies) for introducing students to cryptography through its mathematical foundations.</a:t>
            </a:r>
          </a:p>
          <a:p>
            <a:pPr marL="0" lvl="0" indent="0" rtl="0">
              <a:spcBef>
                <a:spcPts val="600"/>
              </a:spcBef>
              <a:buClr>
                <a:schemeClr val="dk1"/>
              </a:buClr>
              <a:buSzPct val="55000"/>
              <a:buFont typeface="Arial"/>
              <a:buNone/>
            </a:pPr>
            <a:r>
              <a:rPr lang="en-US" sz="2000">
                <a:solidFill>
                  <a:schemeClr val="dk1"/>
                </a:solidFill>
              </a:rPr>
              <a:t>Objectives: </a:t>
            </a:r>
          </a:p>
          <a:p>
            <a:pPr marL="457200" lvl="0" indent="-355600" rtl="0">
              <a:spcBef>
                <a:spcPts val="600"/>
              </a:spcBef>
              <a:buClr>
                <a:schemeClr val="dk1"/>
              </a:buClr>
              <a:buSzPct val="100000"/>
              <a:buFont typeface="Arial"/>
              <a:buAutoNum type="arabicPeriod"/>
            </a:pPr>
            <a:r>
              <a:rPr lang="en-US" sz="2000">
                <a:solidFill>
                  <a:schemeClr val="dk1"/>
                </a:solidFill>
              </a:rPr>
              <a:t>Research best practices in teaching/learning</a:t>
            </a:r>
          </a:p>
          <a:p>
            <a:pPr marL="457200" lvl="0" indent="-355600" rtl="0">
              <a:spcBef>
                <a:spcPts val="600"/>
              </a:spcBef>
              <a:buClr>
                <a:schemeClr val="dk1"/>
              </a:buClr>
              <a:buSzPct val="100000"/>
              <a:buFont typeface="Arial"/>
              <a:buAutoNum type="arabicPeriod"/>
            </a:pPr>
            <a:r>
              <a:rPr lang="en-US" sz="2000">
                <a:solidFill>
                  <a:schemeClr val="dk1"/>
                </a:solidFill>
              </a:rPr>
              <a:t>Develop teacher/student friendly activities that convey the foundational concepts of cryptography</a:t>
            </a:r>
          </a:p>
          <a:p>
            <a:pPr marL="457200" lvl="0" indent="-355600" rtl="0">
              <a:spcBef>
                <a:spcPts val="600"/>
              </a:spcBef>
              <a:buClr>
                <a:schemeClr val="dk1"/>
              </a:buClr>
              <a:buSzPct val="100000"/>
              <a:buFont typeface="Arial"/>
              <a:buAutoNum type="arabicPeriod"/>
            </a:pPr>
            <a:r>
              <a:rPr lang="en-US" sz="2000">
                <a:solidFill>
                  <a:schemeClr val="dk1"/>
                </a:solidFill>
              </a:rPr>
              <a:t>Develop units/activities rooted in mathematics and logic </a:t>
            </a:r>
          </a:p>
          <a:p>
            <a:pPr marL="457200" lvl="0" indent="-355600" rtl="0">
              <a:spcBef>
                <a:spcPts val="600"/>
              </a:spcBef>
              <a:buClr>
                <a:schemeClr val="dk1"/>
              </a:buClr>
              <a:buSzPct val="100000"/>
              <a:buFont typeface="Arial"/>
              <a:buAutoNum type="arabicPeriod"/>
            </a:pPr>
            <a:r>
              <a:rPr lang="en-US" sz="2000">
                <a:solidFill>
                  <a:schemeClr val="dk1"/>
                </a:solidFill>
              </a:rPr>
              <a:t>Increase student interest in cryptography</a:t>
            </a:r>
          </a:p>
          <a:p>
            <a:pPr marL="457200" lvl="0" indent="-355600">
              <a:spcBef>
                <a:spcPts val="600"/>
              </a:spcBef>
              <a:buClr>
                <a:schemeClr val="dk1"/>
              </a:buClr>
              <a:buSzPct val="100000"/>
              <a:buFont typeface="Arial"/>
              <a:buAutoNum type="arabicPeriod"/>
            </a:pPr>
            <a:r>
              <a:rPr lang="en-US" sz="2000">
                <a:solidFill>
                  <a:schemeClr val="dk1"/>
                </a:solidFill>
              </a:rPr>
              <a:t>Emphasize on the ethical application of cryptography</a:t>
            </a:r>
          </a:p>
        </p:txBody>
      </p:sp>
      <p:sp>
        <p:nvSpPr>
          <p:cNvPr id="136" name="Shape 136"/>
          <p:cNvSpPr txBox="1">
            <a:spLocks noGrp="1"/>
          </p:cNvSpPr>
          <p:nvPr>
            <p:ph type="sldNum" idx="12"/>
          </p:nvPr>
        </p:nvSpPr>
        <p:spPr>
          <a:xfrm>
            <a:off x="7239000" y="6245225"/>
            <a:ext cx="1447800" cy="476100"/>
          </a:xfrm>
          <a:prstGeom prst="rect">
            <a:avLst/>
          </a:prstGeom>
        </p:spPr>
        <p:txBody>
          <a:bodyPr lIns="91425" tIns="45700" rIns="91425" bIns="45700" anchor="t" anchorCtr="0">
            <a:noAutofit/>
          </a:bodyPr>
          <a:lstStyle/>
          <a:p>
            <a:pPr lvl="0">
              <a:spcBef>
                <a:spcPts val="0"/>
              </a:spcBef>
              <a:buClr>
                <a:schemeClr val="dk1"/>
              </a:buClr>
              <a:buSzPct val="25000"/>
              <a:buFont typeface="Arial"/>
              <a:buNone/>
            </a:pPr>
            <a:fld id="{00000000-1234-1234-1234-123412341234}" type="slidenum">
              <a:rPr lang="en-US"/>
              <a:t>6</a:t>
            </a:fld>
            <a:endParaRPr lang="en-US"/>
          </a:p>
        </p:txBody>
      </p:sp>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934575" y="324425"/>
            <a:ext cx="8077199" cy="1143000"/>
          </a:xfrm>
          <a:prstGeom prst="rect">
            <a:avLst/>
          </a:prstGeom>
        </p:spPr>
        <p:txBody>
          <a:bodyPr lIns="91425" tIns="91425" rIns="91425" bIns="91425" anchor="ctr" anchorCtr="0">
            <a:noAutofit/>
          </a:bodyPr>
          <a:lstStyle/>
          <a:p>
            <a:pPr>
              <a:spcBef>
                <a:spcPts val="0"/>
              </a:spcBef>
              <a:buNone/>
            </a:pPr>
            <a:r>
              <a:rPr lang="en-US" sz="3600"/>
              <a:t>Timeline</a:t>
            </a:r>
          </a:p>
        </p:txBody>
      </p:sp>
      <p:sp>
        <p:nvSpPr>
          <p:cNvPr id="143" name="Shape 143"/>
          <p:cNvSpPr txBox="1">
            <a:spLocks noGrp="1"/>
          </p:cNvSpPr>
          <p:nvPr>
            <p:ph type="sldNum" idx="12"/>
          </p:nvPr>
        </p:nvSpPr>
        <p:spPr>
          <a:xfrm>
            <a:off x="7239000" y="6245225"/>
            <a:ext cx="1447800" cy="476100"/>
          </a:xfrm>
          <a:prstGeom prst="rect">
            <a:avLst/>
          </a:prstGeom>
        </p:spPr>
        <p:txBody>
          <a:bodyPr lIns="91425" tIns="45700" rIns="91425" bIns="45700" anchor="t" anchorCtr="0">
            <a:noAutofit/>
          </a:bodyPr>
          <a:lstStyle/>
          <a:p>
            <a:pPr lvl="0">
              <a:spcBef>
                <a:spcPts val="0"/>
              </a:spcBef>
              <a:buClr>
                <a:schemeClr val="dk1"/>
              </a:buClr>
              <a:buSzPct val="25000"/>
              <a:buFont typeface="Arial"/>
              <a:buNone/>
            </a:pPr>
            <a:fld id="{00000000-1234-1234-1234-123412341234}" type="slidenum">
              <a:rPr lang="en-US"/>
              <a:t>7</a:t>
            </a:fld>
            <a:endParaRPr lang="en-US"/>
          </a:p>
        </p:txBody>
      </p:sp>
      <p:graphicFrame>
        <p:nvGraphicFramePr>
          <p:cNvPr id="144" name="Shape 144"/>
          <p:cNvGraphicFramePr/>
          <p:nvPr/>
        </p:nvGraphicFramePr>
        <p:xfrm>
          <a:off x="1183375" y="1565875"/>
          <a:ext cx="7828400" cy="3891310"/>
        </p:xfrm>
        <a:graphic>
          <a:graphicData uri="http://schemas.openxmlformats.org/drawingml/2006/table">
            <a:tbl>
              <a:tblPr>
                <a:noFill/>
                <a:tableStyleId>{466452E4-83CF-402C-B422-8C7035672A4C}</a:tableStyleId>
              </a:tblPr>
              <a:tblGrid>
                <a:gridCol w="978550"/>
                <a:gridCol w="978550"/>
                <a:gridCol w="978550"/>
                <a:gridCol w="978550"/>
                <a:gridCol w="978550"/>
                <a:gridCol w="978550"/>
                <a:gridCol w="978550"/>
                <a:gridCol w="978550"/>
              </a:tblGrid>
              <a:tr h="515650">
                <a:tc>
                  <a:txBody>
                    <a:bodyPr/>
                    <a:lstStyle/>
                    <a:p>
                      <a:pPr>
                        <a:spcBef>
                          <a:spcPts val="0"/>
                        </a:spcBef>
                        <a:buNone/>
                      </a:pPr>
                      <a:endParaRPr/>
                    </a:p>
                  </a:txBody>
                  <a:tcPr marL="91425" marR="91425" marT="91425" marB="91425"/>
                </a:tc>
                <a:tc>
                  <a:txBody>
                    <a:bodyPr/>
                    <a:lstStyle/>
                    <a:p>
                      <a:pPr algn="ctr">
                        <a:spcBef>
                          <a:spcPts val="0"/>
                        </a:spcBef>
                        <a:buNone/>
                      </a:pPr>
                      <a:r>
                        <a:rPr lang="en-US" b="1"/>
                        <a:t>Week 1</a:t>
                      </a:r>
                    </a:p>
                  </a:txBody>
                  <a:tcPr marL="91425" marR="91425" marT="91425" marB="91425"/>
                </a:tc>
                <a:tc>
                  <a:txBody>
                    <a:bodyPr/>
                    <a:lstStyle/>
                    <a:p>
                      <a:pPr algn="ctr">
                        <a:spcBef>
                          <a:spcPts val="0"/>
                        </a:spcBef>
                        <a:buNone/>
                      </a:pPr>
                      <a:r>
                        <a:rPr lang="en-US" b="1"/>
                        <a:t>Week 2</a:t>
                      </a:r>
                    </a:p>
                  </a:txBody>
                  <a:tcPr marL="91425" marR="91425" marT="91425" marB="91425"/>
                </a:tc>
                <a:tc>
                  <a:txBody>
                    <a:bodyPr/>
                    <a:lstStyle/>
                    <a:p>
                      <a:pPr algn="ctr">
                        <a:spcBef>
                          <a:spcPts val="0"/>
                        </a:spcBef>
                        <a:buNone/>
                      </a:pPr>
                      <a:r>
                        <a:rPr lang="en-US" b="1"/>
                        <a:t>Week 3</a:t>
                      </a:r>
                    </a:p>
                  </a:txBody>
                  <a:tcPr marL="91425" marR="91425" marT="91425" marB="91425"/>
                </a:tc>
                <a:tc>
                  <a:txBody>
                    <a:bodyPr/>
                    <a:lstStyle/>
                    <a:p>
                      <a:pPr algn="ctr">
                        <a:spcBef>
                          <a:spcPts val="0"/>
                        </a:spcBef>
                        <a:buNone/>
                      </a:pPr>
                      <a:r>
                        <a:rPr lang="en-US" b="1"/>
                        <a:t>Week 4</a:t>
                      </a:r>
                    </a:p>
                  </a:txBody>
                  <a:tcPr marL="91425" marR="91425" marT="91425" marB="91425"/>
                </a:tc>
                <a:tc>
                  <a:txBody>
                    <a:bodyPr/>
                    <a:lstStyle/>
                    <a:p>
                      <a:pPr algn="ctr">
                        <a:spcBef>
                          <a:spcPts val="0"/>
                        </a:spcBef>
                        <a:buNone/>
                      </a:pPr>
                      <a:r>
                        <a:rPr lang="en-US" b="1"/>
                        <a:t>Week 5</a:t>
                      </a:r>
                    </a:p>
                  </a:txBody>
                  <a:tcPr marL="91425" marR="91425" marT="91425" marB="91425"/>
                </a:tc>
                <a:tc>
                  <a:txBody>
                    <a:bodyPr/>
                    <a:lstStyle/>
                    <a:p>
                      <a:pPr algn="ctr">
                        <a:spcBef>
                          <a:spcPts val="0"/>
                        </a:spcBef>
                        <a:buNone/>
                      </a:pPr>
                      <a:r>
                        <a:rPr lang="en-US" b="1"/>
                        <a:t>Week 6</a:t>
                      </a:r>
                    </a:p>
                  </a:txBody>
                  <a:tcPr marL="91425" marR="91425" marT="91425" marB="91425"/>
                </a:tc>
                <a:tc>
                  <a:txBody>
                    <a:bodyPr/>
                    <a:lstStyle/>
                    <a:p>
                      <a:pPr algn="ctr">
                        <a:spcBef>
                          <a:spcPts val="0"/>
                        </a:spcBef>
                        <a:buNone/>
                      </a:pPr>
                      <a:r>
                        <a:rPr lang="en-US" b="1"/>
                        <a:t>Week 7</a:t>
                      </a:r>
                    </a:p>
                  </a:txBody>
                  <a:tcPr marL="91425" marR="91425" marT="91425" marB="91425"/>
                </a:tc>
              </a:tr>
              <a:tr h="515650">
                <a:tc>
                  <a:txBody>
                    <a:bodyPr/>
                    <a:lstStyle/>
                    <a:p>
                      <a:pPr algn="ctr">
                        <a:spcBef>
                          <a:spcPts val="0"/>
                        </a:spcBef>
                        <a:buNone/>
                      </a:pPr>
                      <a:r>
                        <a:rPr lang="en-US"/>
                        <a:t>EDP &amp; CBL</a:t>
                      </a:r>
                    </a:p>
                  </a:txBody>
                  <a:tcPr marL="91425" marR="91425" marT="91425" marB="91425"/>
                </a:tc>
                <a:tc>
                  <a:txBody>
                    <a:bodyPr/>
                    <a:lstStyle/>
                    <a:p>
                      <a:pPr>
                        <a:spcBef>
                          <a:spcPts val="0"/>
                        </a:spcBef>
                        <a:buNone/>
                      </a:pPr>
                      <a:endParaRPr/>
                    </a:p>
                  </a:txBody>
                  <a:tcPr marL="91425" marR="91425" marT="91425" marB="91425">
                    <a:solidFill>
                      <a:srgbClr val="FFFF00"/>
                    </a:solidFill>
                  </a:tcPr>
                </a:tc>
                <a:tc>
                  <a:txBody>
                    <a:bodyPr/>
                    <a:lstStyle/>
                    <a:p>
                      <a:pPr>
                        <a:spcBef>
                          <a:spcPts val="0"/>
                        </a:spcBef>
                        <a:buNone/>
                      </a:pPr>
                      <a:endParaRPr/>
                    </a:p>
                  </a:txBody>
                  <a:tcPr marL="91425" marR="91425" marT="91425" marB="91425"/>
                </a:tc>
                <a:tc>
                  <a:txBody>
                    <a:bodyPr/>
                    <a:lstStyle/>
                    <a:p>
                      <a:pPr>
                        <a:spcBef>
                          <a:spcPts val="0"/>
                        </a:spcBef>
                        <a:buNone/>
                      </a:pPr>
                      <a:endParaRPr/>
                    </a:p>
                  </a:txBody>
                  <a:tcPr marL="91425" marR="91425" marT="91425" marB="91425"/>
                </a:tc>
                <a:tc>
                  <a:txBody>
                    <a:bodyPr/>
                    <a:lstStyle/>
                    <a:p>
                      <a:pPr>
                        <a:spcBef>
                          <a:spcPts val="0"/>
                        </a:spcBef>
                        <a:buNone/>
                      </a:pPr>
                      <a:endParaRPr/>
                    </a:p>
                  </a:txBody>
                  <a:tcPr marL="91425" marR="91425" marT="91425" marB="91425"/>
                </a:tc>
                <a:tc>
                  <a:txBody>
                    <a:bodyPr/>
                    <a:lstStyle/>
                    <a:p>
                      <a:pPr>
                        <a:spcBef>
                          <a:spcPts val="0"/>
                        </a:spcBef>
                        <a:buNone/>
                      </a:pPr>
                      <a:endParaRPr/>
                    </a:p>
                  </a:txBody>
                  <a:tcPr marL="91425" marR="91425" marT="91425" marB="91425"/>
                </a:tc>
                <a:tc>
                  <a:txBody>
                    <a:bodyPr/>
                    <a:lstStyle/>
                    <a:p>
                      <a:pPr>
                        <a:spcBef>
                          <a:spcPts val="0"/>
                        </a:spcBef>
                        <a:buNone/>
                      </a:pPr>
                      <a:endParaRPr/>
                    </a:p>
                  </a:txBody>
                  <a:tcPr marL="91425" marR="91425" marT="91425" marB="91425"/>
                </a:tc>
                <a:tc>
                  <a:txBody>
                    <a:bodyPr/>
                    <a:lstStyle/>
                    <a:p>
                      <a:pPr>
                        <a:spcBef>
                          <a:spcPts val="0"/>
                        </a:spcBef>
                        <a:buNone/>
                      </a:pPr>
                      <a:endParaRPr/>
                    </a:p>
                  </a:txBody>
                  <a:tcPr marL="91425" marR="91425" marT="91425" marB="91425"/>
                </a:tc>
              </a:tr>
              <a:tr h="515650">
                <a:tc>
                  <a:txBody>
                    <a:bodyPr/>
                    <a:lstStyle/>
                    <a:p>
                      <a:pPr algn="ctr">
                        <a:spcBef>
                          <a:spcPts val="0"/>
                        </a:spcBef>
                        <a:buNone/>
                      </a:pPr>
                      <a:r>
                        <a:rPr lang="en-US"/>
                        <a:t>Training</a:t>
                      </a:r>
                    </a:p>
                  </a:txBody>
                  <a:tcPr marL="91425" marR="91425" marT="91425" marB="91425"/>
                </a:tc>
                <a:tc>
                  <a:txBody>
                    <a:bodyPr/>
                    <a:lstStyle/>
                    <a:p>
                      <a:pPr>
                        <a:spcBef>
                          <a:spcPts val="0"/>
                        </a:spcBef>
                        <a:buNone/>
                      </a:pPr>
                      <a:endParaRPr/>
                    </a:p>
                  </a:txBody>
                  <a:tcPr marL="91425" marR="91425" marT="91425" marB="91425"/>
                </a:tc>
                <a:tc>
                  <a:txBody>
                    <a:bodyPr/>
                    <a:lstStyle/>
                    <a:p>
                      <a:pPr>
                        <a:spcBef>
                          <a:spcPts val="0"/>
                        </a:spcBef>
                        <a:buNone/>
                      </a:pPr>
                      <a:endParaRPr/>
                    </a:p>
                  </a:txBody>
                  <a:tcPr marL="91425" marR="91425" marT="91425" marB="91425">
                    <a:solidFill>
                      <a:srgbClr val="4A86E8"/>
                    </a:solidFill>
                  </a:tcPr>
                </a:tc>
                <a:tc>
                  <a:txBody>
                    <a:bodyPr/>
                    <a:lstStyle/>
                    <a:p>
                      <a:pPr>
                        <a:spcBef>
                          <a:spcPts val="0"/>
                        </a:spcBef>
                        <a:buNone/>
                      </a:pPr>
                      <a:endParaRPr/>
                    </a:p>
                  </a:txBody>
                  <a:tcPr marL="91425" marR="91425" marT="91425" marB="91425">
                    <a:solidFill>
                      <a:srgbClr val="4A86E8"/>
                    </a:solidFill>
                  </a:tcPr>
                </a:tc>
                <a:tc>
                  <a:txBody>
                    <a:bodyPr/>
                    <a:lstStyle/>
                    <a:p>
                      <a:pPr>
                        <a:spcBef>
                          <a:spcPts val="0"/>
                        </a:spcBef>
                        <a:buNone/>
                      </a:pPr>
                      <a:endParaRPr/>
                    </a:p>
                  </a:txBody>
                  <a:tcPr marL="91425" marR="91425" marT="91425" marB="91425"/>
                </a:tc>
                <a:tc>
                  <a:txBody>
                    <a:bodyPr/>
                    <a:lstStyle/>
                    <a:p>
                      <a:pPr>
                        <a:spcBef>
                          <a:spcPts val="0"/>
                        </a:spcBef>
                        <a:buNone/>
                      </a:pPr>
                      <a:endParaRPr/>
                    </a:p>
                  </a:txBody>
                  <a:tcPr marL="91425" marR="91425" marT="91425" marB="91425"/>
                </a:tc>
                <a:tc>
                  <a:txBody>
                    <a:bodyPr/>
                    <a:lstStyle/>
                    <a:p>
                      <a:pPr>
                        <a:spcBef>
                          <a:spcPts val="0"/>
                        </a:spcBef>
                        <a:buNone/>
                      </a:pPr>
                      <a:endParaRPr/>
                    </a:p>
                  </a:txBody>
                  <a:tcPr marL="91425" marR="91425" marT="91425" marB="91425"/>
                </a:tc>
                <a:tc>
                  <a:txBody>
                    <a:bodyPr/>
                    <a:lstStyle/>
                    <a:p>
                      <a:pPr>
                        <a:spcBef>
                          <a:spcPts val="0"/>
                        </a:spcBef>
                        <a:buNone/>
                      </a:pPr>
                      <a:endParaRPr/>
                    </a:p>
                  </a:txBody>
                  <a:tcPr marL="91425" marR="91425" marT="91425" marB="91425"/>
                </a:tc>
              </a:tr>
              <a:tr h="515650">
                <a:tc>
                  <a:txBody>
                    <a:bodyPr/>
                    <a:lstStyle/>
                    <a:p>
                      <a:pPr algn="ctr">
                        <a:spcBef>
                          <a:spcPts val="0"/>
                        </a:spcBef>
                        <a:buNone/>
                      </a:pPr>
                      <a:r>
                        <a:rPr lang="en-US"/>
                        <a:t>Research</a:t>
                      </a:r>
                    </a:p>
                  </a:txBody>
                  <a:tcPr marL="91425" marR="91425" marT="91425" marB="91425"/>
                </a:tc>
                <a:tc>
                  <a:txBody>
                    <a:bodyPr/>
                    <a:lstStyle/>
                    <a:p>
                      <a:pPr>
                        <a:spcBef>
                          <a:spcPts val="0"/>
                        </a:spcBef>
                        <a:buNone/>
                      </a:pPr>
                      <a:endParaRPr/>
                    </a:p>
                  </a:txBody>
                  <a:tcPr marL="91425" marR="91425" marT="91425" marB="91425"/>
                </a:tc>
                <a:tc>
                  <a:txBody>
                    <a:bodyPr/>
                    <a:lstStyle/>
                    <a:p>
                      <a:pPr>
                        <a:spcBef>
                          <a:spcPts val="0"/>
                        </a:spcBef>
                        <a:buNone/>
                      </a:pPr>
                      <a:endParaRPr/>
                    </a:p>
                  </a:txBody>
                  <a:tcPr marL="91425" marR="91425" marT="91425" marB="91425">
                    <a:solidFill>
                      <a:srgbClr val="FF9900"/>
                    </a:solidFill>
                  </a:tcPr>
                </a:tc>
                <a:tc>
                  <a:txBody>
                    <a:bodyPr/>
                    <a:lstStyle/>
                    <a:p>
                      <a:pPr>
                        <a:spcBef>
                          <a:spcPts val="0"/>
                        </a:spcBef>
                        <a:buNone/>
                      </a:pPr>
                      <a:endParaRPr/>
                    </a:p>
                  </a:txBody>
                  <a:tcPr marL="91425" marR="91425" marT="91425" marB="91425">
                    <a:solidFill>
                      <a:srgbClr val="FF9900"/>
                    </a:solidFill>
                  </a:tcPr>
                </a:tc>
                <a:tc>
                  <a:txBody>
                    <a:bodyPr/>
                    <a:lstStyle/>
                    <a:p>
                      <a:pPr>
                        <a:spcBef>
                          <a:spcPts val="0"/>
                        </a:spcBef>
                        <a:buNone/>
                      </a:pPr>
                      <a:endParaRPr/>
                    </a:p>
                  </a:txBody>
                  <a:tcPr marL="91425" marR="91425" marT="91425" marB="91425">
                    <a:solidFill>
                      <a:srgbClr val="FF9900"/>
                    </a:solidFill>
                  </a:tcPr>
                </a:tc>
                <a:tc>
                  <a:txBody>
                    <a:bodyPr/>
                    <a:lstStyle/>
                    <a:p>
                      <a:pPr>
                        <a:spcBef>
                          <a:spcPts val="0"/>
                        </a:spcBef>
                        <a:buNone/>
                      </a:pPr>
                      <a:endParaRPr/>
                    </a:p>
                  </a:txBody>
                  <a:tcPr marL="91425" marR="91425" marT="91425" marB="91425"/>
                </a:tc>
                <a:tc>
                  <a:txBody>
                    <a:bodyPr/>
                    <a:lstStyle/>
                    <a:p>
                      <a:pPr>
                        <a:spcBef>
                          <a:spcPts val="0"/>
                        </a:spcBef>
                        <a:buNone/>
                      </a:pPr>
                      <a:endParaRPr/>
                    </a:p>
                  </a:txBody>
                  <a:tcPr marL="91425" marR="91425" marT="91425" marB="91425"/>
                </a:tc>
                <a:tc>
                  <a:txBody>
                    <a:bodyPr/>
                    <a:lstStyle/>
                    <a:p>
                      <a:pPr>
                        <a:spcBef>
                          <a:spcPts val="0"/>
                        </a:spcBef>
                        <a:buNone/>
                      </a:pPr>
                      <a:endParaRPr/>
                    </a:p>
                  </a:txBody>
                  <a:tcPr marL="91425" marR="91425" marT="91425" marB="91425"/>
                </a:tc>
              </a:tr>
              <a:tr h="515650">
                <a:tc>
                  <a:txBody>
                    <a:bodyPr/>
                    <a:lstStyle/>
                    <a:p>
                      <a:pPr algn="ctr">
                        <a:spcBef>
                          <a:spcPts val="0"/>
                        </a:spcBef>
                        <a:buNone/>
                      </a:pPr>
                      <a:r>
                        <a:rPr lang="en-US"/>
                        <a:t>Unit Design</a:t>
                      </a:r>
                    </a:p>
                  </a:txBody>
                  <a:tcPr marL="91425" marR="91425" marT="91425" marB="91425"/>
                </a:tc>
                <a:tc>
                  <a:txBody>
                    <a:bodyPr/>
                    <a:lstStyle/>
                    <a:p>
                      <a:pPr>
                        <a:spcBef>
                          <a:spcPts val="0"/>
                        </a:spcBef>
                        <a:buNone/>
                      </a:pPr>
                      <a:endParaRPr/>
                    </a:p>
                  </a:txBody>
                  <a:tcPr marL="91425" marR="91425" marT="91425" marB="91425">
                    <a:solidFill>
                      <a:srgbClr val="00FF00"/>
                    </a:solidFill>
                  </a:tcPr>
                </a:tc>
                <a:tc>
                  <a:txBody>
                    <a:bodyPr/>
                    <a:lstStyle/>
                    <a:p>
                      <a:pPr>
                        <a:spcBef>
                          <a:spcPts val="0"/>
                        </a:spcBef>
                        <a:buNone/>
                      </a:pPr>
                      <a:endParaRPr/>
                    </a:p>
                  </a:txBody>
                  <a:tcPr marL="91425" marR="91425" marT="91425" marB="91425">
                    <a:solidFill>
                      <a:srgbClr val="00FF00"/>
                    </a:solidFill>
                  </a:tcPr>
                </a:tc>
                <a:tc>
                  <a:txBody>
                    <a:bodyPr/>
                    <a:lstStyle/>
                    <a:p>
                      <a:pPr>
                        <a:spcBef>
                          <a:spcPts val="0"/>
                        </a:spcBef>
                        <a:buNone/>
                      </a:pPr>
                      <a:endParaRPr/>
                    </a:p>
                  </a:txBody>
                  <a:tcPr marL="91425" marR="91425" marT="91425" marB="91425">
                    <a:solidFill>
                      <a:srgbClr val="00FF00"/>
                    </a:solidFill>
                  </a:tcPr>
                </a:tc>
                <a:tc>
                  <a:txBody>
                    <a:bodyPr/>
                    <a:lstStyle/>
                    <a:p>
                      <a:pPr>
                        <a:spcBef>
                          <a:spcPts val="0"/>
                        </a:spcBef>
                        <a:buNone/>
                      </a:pPr>
                      <a:endParaRPr/>
                    </a:p>
                  </a:txBody>
                  <a:tcPr marL="91425" marR="91425" marT="91425" marB="91425">
                    <a:solidFill>
                      <a:srgbClr val="00FF00"/>
                    </a:solidFill>
                  </a:tcPr>
                </a:tc>
                <a:tc>
                  <a:txBody>
                    <a:bodyPr/>
                    <a:lstStyle/>
                    <a:p>
                      <a:pPr>
                        <a:spcBef>
                          <a:spcPts val="0"/>
                        </a:spcBef>
                        <a:buNone/>
                      </a:pPr>
                      <a:endParaRPr/>
                    </a:p>
                  </a:txBody>
                  <a:tcPr marL="91425" marR="91425" marT="91425" marB="91425"/>
                </a:tc>
                <a:tc>
                  <a:txBody>
                    <a:bodyPr/>
                    <a:lstStyle/>
                    <a:p>
                      <a:pPr>
                        <a:spcBef>
                          <a:spcPts val="0"/>
                        </a:spcBef>
                        <a:buNone/>
                      </a:pPr>
                      <a:endParaRPr/>
                    </a:p>
                  </a:txBody>
                  <a:tcPr marL="91425" marR="91425" marT="91425" marB="91425"/>
                </a:tc>
                <a:tc>
                  <a:txBody>
                    <a:bodyPr/>
                    <a:lstStyle/>
                    <a:p>
                      <a:pPr>
                        <a:spcBef>
                          <a:spcPts val="0"/>
                        </a:spcBef>
                        <a:buNone/>
                      </a:pPr>
                      <a:endParaRPr/>
                    </a:p>
                  </a:txBody>
                  <a:tcPr marL="91425" marR="91425" marT="91425" marB="91425"/>
                </a:tc>
              </a:tr>
              <a:tr h="515650">
                <a:tc>
                  <a:txBody>
                    <a:bodyPr/>
                    <a:lstStyle/>
                    <a:p>
                      <a:pPr algn="ctr">
                        <a:spcBef>
                          <a:spcPts val="0"/>
                        </a:spcBef>
                        <a:buNone/>
                      </a:pPr>
                      <a:r>
                        <a:rPr lang="en-US"/>
                        <a:t>Report/ Summary</a:t>
                      </a:r>
                    </a:p>
                  </a:txBody>
                  <a:tcPr marL="91425" marR="91425" marT="91425" marB="91425"/>
                </a:tc>
                <a:tc>
                  <a:txBody>
                    <a:bodyPr/>
                    <a:lstStyle/>
                    <a:p>
                      <a:pPr>
                        <a:spcBef>
                          <a:spcPts val="0"/>
                        </a:spcBef>
                        <a:buNone/>
                      </a:pPr>
                      <a:endParaRPr/>
                    </a:p>
                  </a:txBody>
                  <a:tcPr marL="91425" marR="91425" marT="91425" marB="91425"/>
                </a:tc>
                <a:tc>
                  <a:txBody>
                    <a:bodyPr/>
                    <a:lstStyle/>
                    <a:p>
                      <a:pPr>
                        <a:spcBef>
                          <a:spcPts val="0"/>
                        </a:spcBef>
                        <a:buNone/>
                      </a:pPr>
                      <a:endParaRPr/>
                    </a:p>
                  </a:txBody>
                  <a:tcPr marL="91425" marR="91425" marT="91425" marB="91425"/>
                </a:tc>
                <a:tc>
                  <a:txBody>
                    <a:bodyPr/>
                    <a:lstStyle/>
                    <a:p>
                      <a:pPr>
                        <a:spcBef>
                          <a:spcPts val="0"/>
                        </a:spcBef>
                        <a:buNone/>
                      </a:pPr>
                      <a:endParaRPr/>
                    </a:p>
                  </a:txBody>
                  <a:tcPr marL="91425" marR="91425" marT="91425" marB="91425">
                    <a:solidFill>
                      <a:srgbClr val="00FFFF"/>
                    </a:solidFill>
                  </a:tcPr>
                </a:tc>
                <a:tc>
                  <a:txBody>
                    <a:bodyPr/>
                    <a:lstStyle/>
                    <a:p>
                      <a:pPr>
                        <a:spcBef>
                          <a:spcPts val="0"/>
                        </a:spcBef>
                        <a:buNone/>
                      </a:pPr>
                      <a:endParaRPr/>
                    </a:p>
                  </a:txBody>
                  <a:tcPr marL="91425" marR="91425" marT="91425" marB="91425">
                    <a:solidFill>
                      <a:srgbClr val="00FFFF"/>
                    </a:solidFill>
                  </a:tcPr>
                </a:tc>
                <a:tc>
                  <a:txBody>
                    <a:bodyPr/>
                    <a:lstStyle/>
                    <a:p>
                      <a:pPr>
                        <a:spcBef>
                          <a:spcPts val="0"/>
                        </a:spcBef>
                        <a:buNone/>
                      </a:pPr>
                      <a:endParaRPr/>
                    </a:p>
                  </a:txBody>
                  <a:tcPr marL="91425" marR="91425" marT="91425" marB="91425">
                    <a:solidFill>
                      <a:srgbClr val="00FFFF"/>
                    </a:solidFill>
                  </a:tcPr>
                </a:tc>
                <a:tc>
                  <a:txBody>
                    <a:bodyPr/>
                    <a:lstStyle/>
                    <a:p>
                      <a:pPr>
                        <a:spcBef>
                          <a:spcPts val="0"/>
                        </a:spcBef>
                        <a:buNone/>
                      </a:pPr>
                      <a:endParaRPr/>
                    </a:p>
                  </a:txBody>
                  <a:tcPr marL="91425" marR="91425" marT="91425" marB="91425">
                    <a:solidFill>
                      <a:srgbClr val="00FFFF"/>
                    </a:solidFill>
                  </a:tcPr>
                </a:tc>
                <a:tc>
                  <a:txBody>
                    <a:bodyPr/>
                    <a:lstStyle/>
                    <a:p>
                      <a:pPr>
                        <a:spcBef>
                          <a:spcPts val="0"/>
                        </a:spcBef>
                        <a:buNone/>
                      </a:pPr>
                      <a:endParaRPr/>
                    </a:p>
                  </a:txBody>
                  <a:tcPr marL="91425" marR="91425" marT="91425" marB="91425"/>
                </a:tc>
              </a:tr>
              <a:tr h="515650">
                <a:tc>
                  <a:txBody>
                    <a:bodyPr/>
                    <a:lstStyle/>
                    <a:p>
                      <a:pPr algn="ctr">
                        <a:spcBef>
                          <a:spcPts val="0"/>
                        </a:spcBef>
                        <a:buNone/>
                      </a:pPr>
                      <a:r>
                        <a:rPr lang="en-US"/>
                        <a:t>PPT</a:t>
                      </a:r>
                    </a:p>
                  </a:txBody>
                  <a:tcPr marL="91425" marR="91425" marT="91425" marB="91425"/>
                </a:tc>
                <a:tc>
                  <a:txBody>
                    <a:bodyPr/>
                    <a:lstStyle/>
                    <a:p>
                      <a:pPr>
                        <a:spcBef>
                          <a:spcPts val="0"/>
                        </a:spcBef>
                        <a:buNone/>
                      </a:pPr>
                      <a:endParaRPr/>
                    </a:p>
                  </a:txBody>
                  <a:tcPr marL="91425" marR="91425" marT="91425" marB="91425"/>
                </a:tc>
                <a:tc>
                  <a:txBody>
                    <a:bodyPr/>
                    <a:lstStyle/>
                    <a:p>
                      <a:pPr>
                        <a:spcBef>
                          <a:spcPts val="0"/>
                        </a:spcBef>
                        <a:buNone/>
                      </a:pPr>
                      <a:endParaRPr/>
                    </a:p>
                  </a:txBody>
                  <a:tcPr marL="91425" marR="91425" marT="91425" marB="91425">
                    <a:solidFill>
                      <a:srgbClr val="FF0000"/>
                    </a:solidFill>
                  </a:tcPr>
                </a:tc>
                <a:tc>
                  <a:txBody>
                    <a:bodyPr/>
                    <a:lstStyle/>
                    <a:p>
                      <a:pPr>
                        <a:spcBef>
                          <a:spcPts val="0"/>
                        </a:spcBef>
                        <a:buNone/>
                      </a:pPr>
                      <a:endParaRPr/>
                    </a:p>
                  </a:txBody>
                  <a:tcPr marL="91425" marR="91425" marT="91425" marB="91425">
                    <a:solidFill>
                      <a:srgbClr val="FF0000"/>
                    </a:solidFill>
                  </a:tcPr>
                </a:tc>
                <a:tc>
                  <a:txBody>
                    <a:bodyPr/>
                    <a:lstStyle/>
                    <a:p>
                      <a:pPr>
                        <a:spcBef>
                          <a:spcPts val="0"/>
                        </a:spcBef>
                        <a:buNone/>
                      </a:pPr>
                      <a:endParaRPr/>
                    </a:p>
                  </a:txBody>
                  <a:tcPr marL="91425" marR="91425" marT="91425" marB="91425">
                    <a:solidFill>
                      <a:srgbClr val="FF0000"/>
                    </a:solidFill>
                  </a:tcPr>
                </a:tc>
                <a:tc>
                  <a:txBody>
                    <a:bodyPr/>
                    <a:lstStyle/>
                    <a:p>
                      <a:pPr>
                        <a:spcBef>
                          <a:spcPts val="0"/>
                        </a:spcBef>
                        <a:buNone/>
                      </a:pPr>
                      <a:endParaRPr/>
                    </a:p>
                  </a:txBody>
                  <a:tcPr marL="91425" marR="91425" marT="91425" marB="91425">
                    <a:solidFill>
                      <a:srgbClr val="FF0000"/>
                    </a:solidFill>
                  </a:tcPr>
                </a:tc>
                <a:tc>
                  <a:txBody>
                    <a:bodyPr/>
                    <a:lstStyle/>
                    <a:p>
                      <a:pPr>
                        <a:spcBef>
                          <a:spcPts val="0"/>
                        </a:spcBef>
                        <a:buNone/>
                      </a:pPr>
                      <a:endParaRPr/>
                    </a:p>
                  </a:txBody>
                  <a:tcPr marL="91425" marR="91425" marT="91425" marB="91425"/>
                </a:tc>
                <a:tc>
                  <a:txBody>
                    <a:bodyPr/>
                    <a:lstStyle/>
                    <a:p>
                      <a:pPr>
                        <a:spcBef>
                          <a:spcPts val="0"/>
                        </a:spcBef>
                        <a:buNone/>
                      </a:pPr>
                      <a:endParaRPr/>
                    </a:p>
                  </a:txBody>
                  <a:tcPr marL="91425" marR="91425" marT="91425" marB="91425"/>
                </a:tc>
              </a:tr>
            </a:tbl>
          </a:graphicData>
        </a:graphic>
      </p:graphicFrame>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914400" y="609600"/>
            <a:ext cx="8077199" cy="1143000"/>
          </a:xfrm>
          <a:prstGeom prst="rect">
            <a:avLst/>
          </a:prstGeom>
        </p:spPr>
        <p:txBody>
          <a:bodyPr lIns="91425" tIns="91425" rIns="91425" bIns="91425" anchor="ctr" anchorCtr="0">
            <a:noAutofit/>
          </a:bodyPr>
          <a:lstStyle/>
          <a:p>
            <a:pPr lvl="0" rtl="0">
              <a:spcBef>
                <a:spcPts val="0"/>
              </a:spcBef>
              <a:buNone/>
            </a:pPr>
            <a:r>
              <a:rPr lang="en-US" sz="3600" b="1">
                <a:solidFill>
                  <a:schemeClr val="dk1"/>
                </a:solidFill>
              </a:rPr>
              <a:t>Cryptographic Systems</a:t>
            </a:r>
          </a:p>
        </p:txBody>
      </p:sp>
      <p:sp>
        <p:nvSpPr>
          <p:cNvPr id="151" name="Shape 151"/>
          <p:cNvSpPr txBox="1">
            <a:spLocks noGrp="1"/>
          </p:cNvSpPr>
          <p:nvPr>
            <p:ph type="body" idx="1"/>
          </p:nvPr>
        </p:nvSpPr>
        <p:spPr>
          <a:xfrm>
            <a:off x="3887800" y="1607800"/>
            <a:ext cx="4629299" cy="4253100"/>
          </a:xfrm>
          <a:prstGeom prst="rect">
            <a:avLst/>
          </a:prstGeom>
          <a:noFill/>
          <a:ln>
            <a:noFill/>
          </a:ln>
        </p:spPr>
        <p:txBody>
          <a:bodyPr lIns="91425" tIns="91425" rIns="91425" bIns="91425" anchor="t" anchorCtr="0">
            <a:noAutofit/>
          </a:bodyPr>
          <a:lstStyle/>
          <a:p>
            <a:pPr rtl="0">
              <a:spcBef>
                <a:spcPts val="0"/>
              </a:spcBef>
              <a:buNone/>
            </a:pPr>
            <a:r>
              <a:rPr lang="en-US" sz="3000">
                <a:solidFill>
                  <a:schemeClr val="dk1"/>
                </a:solidFill>
              </a:rPr>
              <a:t>Private Key (Symmetric)</a:t>
            </a:r>
          </a:p>
          <a:p>
            <a:pPr marL="457200" lvl="0" indent="-406400" rtl="0">
              <a:spcBef>
                <a:spcPts val="600"/>
              </a:spcBef>
              <a:buClr>
                <a:schemeClr val="dk1"/>
              </a:buClr>
              <a:buSzPct val="100000"/>
              <a:buFont typeface="Arial"/>
              <a:buChar char="●"/>
            </a:pPr>
            <a:r>
              <a:rPr lang="en-US" sz="2800">
                <a:solidFill>
                  <a:schemeClr val="dk1"/>
                </a:solidFill>
              </a:rPr>
              <a:t>Permutation Ciphers</a:t>
            </a:r>
          </a:p>
          <a:p>
            <a:pPr marL="914400" lvl="1" indent="-381000" rtl="0">
              <a:spcBef>
                <a:spcPts val="480"/>
              </a:spcBef>
              <a:buClr>
                <a:schemeClr val="dk1"/>
              </a:buClr>
              <a:buSzPct val="100000"/>
              <a:buFont typeface="Courier New"/>
              <a:buChar char="o"/>
            </a:pPr>
            <a:r>
              <a:rPr lang="en-US" sz="2400">
                <a:solidFill>
                  <a:schemeClr val="dk1"/>
                </a:solidFill>
              </a:rPr>
              <a:t>Caesar</a:t>
            </a:r>
          </a:p>
          <a:p>
            <a:pPr marL="914400" lvl="1" indent="-381000" rtl="0">
              <a:spcBef>
                <a:spcPts val="480"/>
              </a:spcBef>
              <a:buClr>
                <a:schemeClr val="dk1"/>
              </a:buClr>
              <a:buSzPct val="100000"/>
              <a:buFont typeface="Courier New"/>
              <a:buChar char="o"/>
            </a:pPr>
            <a:r>
              <a:rPr lang="en-US" sz="2400">
                <a:solidFill>
                  <a:schemeClr val="dk1"/>
                </a:solidFill>
              </a:rPr>
              <a:t>Substitution</a:t>
            </a:r>
          </a:p>
          <a:p>
            <a:pPr marL="914400" lvl="1" indent="-381000" rtl="0">
              <a:spcBef>
                <a:spcPts val="480"/>
              </a:spcBef>
              <a:buClr>
                <a:schemeClr val="dk1"/>
              </a:buClr>
              <a:buSzPct val="100000"/>
              <a:buFont typeface="Courier New"/>
              <a:buChar char="o"/>
            </a:pPr>
            <a:r>
              <a:rPr lang="en-US" sz="2400">
                <a:solidFill>
                  <a:schemeClr val="dk1"/>
                </a:solidFill>
              </a:rPr>
              <a:t>Enigma</a:t>
            </a:r>
          </a:p>
          <a:p>
            <a:pPr marL="457200" lvl="0" indent="-419100" rtl="0">
              <a:spcBef>
                <a:spcPts val="600"/>
              </a:spcBef>
              <a:buClr>
                <a:schemeClr val="dk1"/>
              </a:buClr>
              <a:buSzPct val="100000"/>
              <a:buFont typeface="Arial"/>
              <a:buChar char="●"/>
            </a:pPr>
            <a:r>
              <a:rPr lang="en-US" sz="3000">
                <a:solidFill>
                  <a:schemeClr val="dk1"/>
                </a:solidFill>
              </a:rPr>
              <a:t>XOR Cipher</a:t>
            </a:r>
          </a:p>
          <a:p>
            <a:pPr marL="457200" lvl="0" indent="-419100">
              <a:spcBef>
                <a:spcPts val="600"/>
              </a:spcBef>
              <a:buClr>
                <a:schemeClr val="dk1"/>
              </a:buClr>
              <a:buSzPct val="100000"/>
              <a:buFont typeface="Arial"/>
              <a:buChar char="●"/>
            </a:pPr>
            <a:r>
              <a:rPr lang="en-US" sz="3000">
                <a:solidFill>
                  <a:schemeClr val="dk1"/>
                </a:solidFill>
              </a:rPr>
              <a:t>AES, 3DES</a:t>
            </a:r>
          </a:p>
        </p:txBody>
      </p:sp>
      <p:pic>
        <p:nvPicPr>
          <p:cNvPr id="154" name="Shape 154"/>
          <p:cNvPicPr preferRelativeResize="0"/>
          <p:nvPr/>
        </p:nvPicPr>
        <p:blipFill>
          <a:blip r:embed="rId3">
            <a:alphaModFix/>
          </a:blip>
          <a:stretch>
            <a:fillRect/>
          </a:stretch>
        </p:blipFill>
        <p:spPr>
          <a:xfrm>
            <a:off x="991975" y="2129037"/>
            <a:ext cx="2447925" cy="2428875"/>
          </a:xfrm>
          <a:prstGeom prst="rect">
            <a:avLst/>
          </a:prstGeom>
          <a:noFill/>
          <a:ln>
            <a:noFill/>
          </a:ln>
        </p:spPr>
      </p:pic>
      <p:sp>
        <p:nvSpPr>
          <p:cNvPr id="155" name="Shape 155"/>
          <p:cNvSpPr txBox="1"/>
          <p:nvPr/>
        </p:nvSpPr>
        <p:spPr>
          <a:xfrm>
            <a:off x="2789700" y="5631250"/>
            <a:ext cx="6354299" cy="884099"/>
          </a:xfrm>
          <a:prstGeom prst="rect">
            <a:avLst/>
          </a:prstGeom>
          <a:noFill/>
          <a:ln>
            <a:noFill/>
          </a:ln>
        </p:spPr>
        <p:txBody>
          <a:bodyPr lIns="91425" tIns="91425" rIns="91425" bIns="91425" anchor="ctr" anchorCtr="0">
            <a:noAutofit/>
          </a:bodyPr>
          <a:lstStyle/>
          <a:p>
            <a:pPr rtl="0">
              <a:spcBef>
                <a:spcPts val="0"/>
              </a:spcBef>
              <a:buNone/>
            </a:pPr>
            <a:r>
              <a:rPr lang="en-US" dirty="0" err="1"/>
              <a:t>Caeser</a:t>
            </a:r>
            <a:r>
              <a:rPr lang="en-US" dirty="0"/>
              <a:t> cipher image: </a:t>
            </a:r>
          </a:p>
          <a:p>
            <a:pPr lvl="0" rtl="0">
              <a:spcBef>
                <a:spcPts val="0"/>
              </a:spcBef>
              <a:buNone/>
            </a:pPr>
            <a:r>
              <a:rPr lang="en-US" dirty="0"/>
              <a:t>http://www.secretcodebreaker.com/history2.html</a:t>
            </a:r>
          </a:p>
        </p:txBody>
      </p:sp>
      <p:sp>
        <p:nvSpPr>
          <p:cNvPr id="156" name="Shape 156"/>
          <p:cNvSpPr txBox="1">
            <a:spLocks noGrp="1"/>
          </p:cNvSpPr>
          <p:nvPr>
            <p:ph type="sldNum" idx="12"/>
          </p:nvPr>
        </p:nvSpPr>
        <p:spPr>
          <a:xfrm>
            <a:off x="7239000" y="6245225"/>
            <a:ext cx="1447800" cy="476100"/>
          </a:xfrm>
          <a:prstGeom prst="rect">
            <a:avLst/>
          </a:prstGeom>
        </p:spPr>
        <p:txBody>
          <a:bodyPr lIns="91425" tIns="45700" rIns="91425" bIns="45700" anchor="t" anchorCtr="0">
            <a:noAutofit/>
          </a:bodyPr>
          <a:lstStyle/>
          <a:p>
            <a:pPr lvl="0">
              <a:spcBef>
                <a:spcPts val="0"/>
              </a:spcBef>
              <a:buClr>
                <a:schemeClr val="dk1"/>
              </a:buClr>
              <a:buSzPct val="25000"/>
              <a:buFont typeface="Arial"/>
              <a:buNone/>
            </a:pPr>
            <a:fld id="{00000000-1234-1234-1234-123412341234}" type="slidenum">
              <a:rPr lang="en-US"/>
              <a:t>8</a:t>
            </a:fld>
            <a:endParaRPr lang="en-US"/>
          </a:p>
        </p:txBody>
      </p:sp>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914400" y="609600"/>
            <a:ext cx="8077199" cy="1143000"/>
          </a:xfrm>
          <a:prstGeom prst="rect">
            <a:avLst/>
          </a:prstGeom>
        </p:spPr>
        <p:txBody>
          <a:bodyPr lIns="91425" tIns="91425" rIns="91425" bIns="91425" anchor="ctr" anchorCtr="0">
            <a:noAutofit/>
          </a:bodyPr>
          <a:lstStyle/>
          <a:p>
            <a:pPr lvl="0" rtl="0">
              <a:spcBef>
                <a:spcPts val="0"/>
              </a:spcBef>
              <a:buNone/>
            </a:pPr>
            <a:r>
              <a:rPr lang="en-US" sz="3600" b="1">
                <a:solidFill>
                  <a:schemeClr val="dk1"/>
                </a:solidFill>
              </a:rPr>
              <a:t>Cryptographic Systems</a:t>
            </a:r>
          </a:p>
        </p:txBody>
      </p:sp>
      <p:sp>
        <p:nvSpPr>
          <p:cNvPr id="151" name="Shape 151"/>
          <p:cNvSpPr txBox="1">
            <a:spLocks noGrp="1"/>
          </p:cNvSpPr>
          <p:nvPr>
            <p:ph type="body" idx="4294967295"/>
          </p:nvPr>
        </p:nvSpPr>
        <p:spPr>
          <a:xfrm>
            <a:off x="3887800" y="1607800"/>
            <a:ext cx="4629299" cy="4253100"/>
          </a:xfrm>
          <a:prstGeom prst="rect">
            <a:avLst/>
          </a:prstGeom>
          <a:noFill/>
          <a:ln>
            <a:noFill/>
          </a:ln>
        </p:spPr>
        <p:txBody>
          <a:bodyPr lIns="91425" tIns="91425" rIns="91425" bIns="91425" anchor="t" anchorCtr="0">
            <a:noAutofit/>
          </a:bodyPr>
          <a:lstStyle/>
          <a:p>
            <a:pPr rtl="0">
              <a:spcBef>
                <a:spcPts val="0"/>
              </a:spcBef>
              <a:buNone/>
            </a:pPr>
            <a:r>
              <a:rPr lang="en-US" sz="3000">
                <a:solidFill>
                  <a:schemeClr val="dk1"/>
                </a:solidFill>
              </a:rPr>
              <a:t>Private Key (Symmetric)</a:t>
            </a:r>
          </a:p>
          <a:p>
            <a:pPr marL="457200" lvl="0" indent="-406400" rtl="0">
              <a:spcBef>
                <a:spcPts val="600"/>
              </a:spcBef>
              <a:buClr>
                <a:schemeClr val="dk1"/>
              </a:buClr>
              <a:buSzPct val="100000"/>
              <a:buFont typeface="Arial"/>
              <a:buChar char="●"/>
            </a:pPr>
            <a:r>
              <a:rPr lang="en-US" sz="2800">
                <a:solidFill>
                  <a:schemeClr val="dk1"/>
                </a:solidFill>
              </a:rPr>
              <a:t>Permutation Ciphers</a:t>
            </a:r>
          </a:p>
          <a:p>
            <a:pPr marL="914400" lvl="1" indent="-381000" rtl="0">
              <a:spcBef>
                <a:spcPts val="480"/>
              </a:spcBef>
              <a:buClr>
                <a:schemeClr val="dk1"/>
              </a:buClr>
              <a:buSzPct val="100000"/>
              <a:buFont typeface="Courier New"/>
              <a:buChar char="o"/>
            </a:pPr>
            <a:r>
              <a:rPr lang="en-US" sz="2400">
                <a:solidFill>
                  <a:schemeClr val="dk1"/>
                </a:solidFill>
              </a:rPr>
              <a:t>Caesar</a:t>
            </a:r>
          </a:p>
          <a:p>
            <a:pPr marL="914400" lvl="1" indent="-381000" rtl="0">
              <a:spcBef>
                <a:spcPts val="480"/>
              </a:spcBef>
              <a:buClr>
                <a:schemeClr val="dk1"/>
              </a:buClr>
              <a:buSzPct val="100000"/>
              <a:buFont typeface="Courier New"/>
              <a:buChar char="o"/>
            </a:pPr>
            <a:r>
              <a:rPr lang="en-US" sz="2400">
                <a:solidFill>
                  <a:schemeClr val="dk1"/>
                </a:solidFill>
              </a:rPr>
              <a:t>Substitution</a:t>
            </a:r>
          </a:p>
          <a:p>
            <a:pPr marL="914400" lvl="1" indent="-381000" rtl="0">
              <a:spcBef>
                <a:spcPts val="480"/>
              </a:spcBef>
              <a:buClr>
                <a:schemeClr val="dk1"/>
              </a:buClr>
              <a:buSzPct val="100000"/>
              <a:buFont typeface="Courier New"/>
              <a:buChar char="o"/>
            </a:pPr>
            <a:r>
              <a:rPr lang="en-US" sz="2400">
                <a:solidFill>
                  <a:schemeClr val="dk1"/>
                </a:solidFill>
              </a:rPr>
              <a:t>Enigma</a:t>
            </a:r>
          </a:p>
          <a:p>
            <a:pPr marL="457200" lvl="0" indent="-419100" rtl="0">
              <a:spcBef>
                <a:spcPts val="600"/>
              </a:spcBef>
              <a:buClr>
                <a:schemeClr val="dk1"/>
              </a:buClr>
              <a:buSzPct val="100000"/>
              <a:buFont typeface="Arial"/>
              <a:buChar char="●"/>
            </a:pPr>
            <a:r>
              <a:rPr lang="en-US" sz="3000">
                <a:solidFill>
                  <a:schemeClr val="dk1"/>
                </a:solidFill>
              </a:rPr>
              <a:t>XOR Cipher</a:t>
            </a:r>
          </a:p>
          <a:p>
            <a:pPr marL="457200" lvl="0" indent="-419100">
              <a:spcBef>
                <a:spcPts val="600"/>
              </a:spcBef>
              <a:buClr>
                <a:schemeClr val="dk1"/>
              </a:buClr>
              <a:buSzPct val="100000"/>
              <a:buFont typeface="Arial"/>
              <a:buChar char="●"/>
            </a:pPr>
            <a:r>
              <a:rPr lang="en-US" sz="3000">
                <a:solidFill>
                  <a:schemeClr val="dk1"/>
                </a:solidFill>
              </a:rPr>
              <a:t>AES, 3DES</a:t>
            </a:r>
          </a:p>
        </p:txBody>
      </p:sp>
      <p:pic>
        <p:nvPicPr>
          <p:cNvPr id="152" name="Shape 152"/>
          <p:cNvPicPr preferRelativeResize="0"/>
          <p:nvPr/>
        </p:nvPicPr>
        <p:blipFill>
          <a:blip r:embed="rId3">
            <a:alphaModFix/>
          </a:blip>
          <a:stretch>
            <a:fillRect/>
          </a:stretch>
        </p:blipFill>
        <p:spPr>
          <a:xfrm>
            <a:off x="777923" y="2450537"/>
            <a:ext cx="2857500" cy="1790700"/>
          </a:xfrm>
          <a:prstGeom prst="rect">
            <a:avLst/>
          </a:prstGeom>
          <a:noFill/>
          <a:ln>
            <a:noFill/>
          </a:ln>
        </p:spPr>
      </p:pic>
      <p:sp>
        <p:nvSpPr>
          <p:cNvPr id="153" name="Shape 153"/>
          <p:cNvSpPr txBox="1"/>
          <p:nvPr/>
        </p:nvSpPr>
        <p:spPr>
          <a:xfrm>
            <a:off x="2637300" y="5631250"/>
            <a:ext cx="6354299" cy="884099"/>
          </a:xfrm>
          <a:prstGeom prst="rect">
            <a:avLst/>
          </a:prstGeom>
          <a:noFill/>
          <a:ln>
            <a:noFill/>
          </a:ln>
        </p:spPr>
        <p:txBody>
          <a:bodyPr lIns="91425" tIns="91425" rIns="91425" bIns="91425" anchor="ctr" anchorCtr="0">
            <a:noAutofit/>
          </a:bodyPr>
          <a:lstStyle/>
          <a:p>
            <a:pPr lvl="0" rtl="0">
              <a:spcBef>
                <a:spcPts val="0"/>
              </a:spcBef>
              <a:buNone/>
            </a:pPr>
            <a:r>
              <a:rPr lang="en-US" dirty="0" smtClean="0"/>
              <a:t>Image</a:t>
            </a:r>
            <a:r>
              <a:rPr lang="en-US" dirty="0"/>
              <a:t>: https://upload.wikimedia.org/wikipedia/commons/thumb/2/2a/ROT13.png/300px-ROT13.png</a:t>
            </a:r>
          </a:p>
        </p:txBody>
      </p:sp>
      <p:sp>
        <p:nvSpPr>
          <p:cNvPr id="156" name="Shape 156"/>
          <p:cNvSpPr txBox="1">
            <a:spLocks noGrp="1"/>
          </p:cNvSpPr>
          <p:nvPr>
            <p:ph type="sldNum" idx="12"/>
          </p:nvPr>
        </p:nvSpPr>
        <p:spPr>
          <a:xfrm>
            <a:off x="7239000" y="6245225"/>
            <a:ext cx="1447800" cy="476100"/>
          </a:xfrm>
          <a:prstGeom prst="rect">
            <a:avLst/>
          </a:prstGeom>
        </p:spPr>
        <p:txBody>
          <a:bodyPr lIns="91425" tIns="45700" rIns="91425" bIns="45700" anchor="t" anchorCtr="0">
            <a:noAutofit/>
          </a:bodyPr>
          <a:lstStyle/>
          <a:p>
            <a:pPr lvl="0">
              <a:spcBef>
                <a:spcPts val="0"/>
              </a:spcBef>
              <a:buClr>
                <a:schemeClr val="dk1"/>
              </a:buClr>
              <a:buSzPct val="25000"/>
              <a:buFont typeface="Arial"/>
              <a:buNone/>
            </a:pPr>
            <a:fld id="{00000000-1234-1234-1234-123412341234}" type="slidenum">
              <a:rPr lang="en-US"/>
              <a:t>9</a:t>
            </a:fld>
            <a:endParaRPr lang="en-US"/>
          </a:p>
        </p:txBody>
      </p:sp>
    </p:spTree>
    <p:extLst>
      <p:ext uri="{BB962C8B-B14F-4D97-AF65-F5344CB8AC3E}">
        <p14:creationId xmlns:p14="http://schemas.microsoft.com/office/powerpoint/2010/main" val="1527113922"/>
      </p:ext>
    </p:extLst>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1767</Words>
  <Application>Microsoft Office PowerPoint</Application>
  <PresentationFormat>On-screen Show (4:3)</PresentationFormat>
  <Paragraphs>381</Paragraphs>
  <Slides>30</Slides>
  <Notes>30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Courier New</vt:lpstr>
      <vt:lpstr>Default Design</vt:lpstr>
      <vt:lpstr>PowerPoint Presentation</vt:lpstr>
      <vt:lpstr>Why is cyber security important? </vt:lpstr>
      <vt:lpstr>Why is cyber security important? </vt:lpstr>
      <vt:lpstr>Why is cyber security important? </vt:lpstr>
      <vt:lpstr>Table of Contents</vt:lpstr>
      <vt:lpstr>Goals and Objectives</vt:lpstr>
      <vt:lpstr>Timeline</vt:lpstr>
      <vt:lpstr>Cryptographic Systems</vt:lpstr>
      <vt:lpstr>Cryptographic Systems</vt:lpstr>
      <vt:lpstr>Cryptographic Systems</vt:lpstr>
      <vt:lpstr>Cryptographic Systems</vt:lpstr>
      <vt:lpstr>Cryptographic Systems</vt:lpstr>
      <vt:lpstr>Cryptographic Systems</vt:lpstr>
      <vt:lpstr>Cryptographic Systems</vt:lpstr>
      <vt:lpstr>PowerPoint Presentation</vt:lpstr>
      <vt:lpstr>PowerPoint Presentation</vt:lpstr>
      <vt:lpstr>PowerPoint Presentation</vt:lpstr>
      <vt:lpstr>Ethics</vt:lpstr>
      <vt:lpstr>Today’s Considerations</vt:lpstr>
      <vt:lpstr>Training</vt:lpstr>
      <vt:lpstr>Training</vt:lpstr>
      <vt:lpstr>Training</vt:lpstr>
      <vt:lpstr>Literature Review</vt:lpstr>
      <vt:lpstr>Amanda’s Unit Overview 6th Grade Mathematics</vt:lpstr>
      <vt:lpstr>Amanda’s Unit Overview Challenge</vt:lpstr>
      <vt:lpstr>Ben’s Unit Overview</vt:lpstr>
      <vt:lpstr>Ben’s Unit Overview</vt:lpstr>
      <vt:lpstr>References</vt:lpstr>
      <vt:lpstr>References</vt:lpstr>
      <vt:lpstr>Credits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5</cp:revision>
  <dcterms:modified xsi:type="dcterms:W3CDTF">2015-07-23T17:38:12Z</dcterms:modified>
</cp:coreProperties>
</file>